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47"/>
  </p:notesMasterIdLst>
  <p:sldIdLst>
    <p:sldId id="268" r:id="rId2"/>
    <p:sldId id="309" r:id="rId3"/>
    <p:sldId id="306" r:id="rId4"/>
    <p:sldId id="307" r:id="rId5"/>
    <p:sldId id="311" r:id="rId6"/>
    <p:sldId id="308" r:id="rId7"/>
    <p:sldId id="312" r:id="rId8"/>
    <p:sldId id="305" r:id="rId9"/>
    <p:sldId id="319" r:id="rId10"/>
    <p:sldId id="297" r:id="rId11"/>
    <p:sldId id="280" r:id="rId12"/>
    <p:sldId id="283" r:id="rId13"/>
    <p:sldId id="289" r:id="rId14"/>
    <p:sldId id="298" r:id="rId15"/>
    <p:sldId id="295" r:id="rId16"/>
    <p:sldId id="296" r:id="rId17"/>
    <p:sldId id="286" r:id="rId18"/>
    <p:sldId id="287" r:id="rId19"/>
    <p:sldId id="292" r:id="rId20"/>
    <p:sldId id="313" r:id="rId21"/>
    <p:sldId id="320" r:id="rId22"/>
    <p:sldId id="321" r:id="rId23"/>
    <p:sldId id="323" r:id="rId24"/>
    <p:sldId id="325" r:id="rId25"/>
    <p:sldId id="326" r:id="rId26"/>
    <p:sldId id="324" r:id="rId27"/>
    <p:sldId id="329" r:id="rId28"/>
    <p:sldId id="327" r:id="rId29"/>
    <p:sldId id="330" r:id="rId30"/>
    <p:sldId id="331" r:id="rId31"/>
    <p:sldId id="332" r:id="rId32"/>
    <p:sldId id="336" r:id="rId33"/>
    <p:sldId id="333" r:id="rId34"/>
    <p:sldId id="334" r:id="rId35"/>
    <p:sldId id="335" r:id="rId36"/>
    <p:sldId id="337" r:id="rId37"/>
    <p:sldId id="328" r:id="rId38"/>
    <p:sldId id="317" r:id="rId39"/>
    <p:sldId id="304" r:id="rId40"/>
    <p:sldId id="318" r:id="rId41"/>
    <p:sldId id="282" r:id="rId42"/>
    <p:sldId id="310" r:id="rId43"/>
    <p:sldId id="301" r:id="rId44"/>
    <p:sldId id="302" r:id="rId45"/>
    <p:sldId id="303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4406"/>
    <a:srgbClr val="DDDDDD"/>
    <a:srgbClr val="909090"/>
    <a:srgbClr val="92C6FF"/>
    <a:srgbClr val="FF9F9A"/>
    <a:srgbClr val="FFB482"/>
    <a:srgbClr val="FF635B"/>
    <a:srgbClr val="57A7FF"/>
    <a:srgbClr val="A279FF"/>
    <a:srgbClr val="49E5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88758" autoAdjust="0"/>
  </p:normalViewPr>
  <p:slideViewPr>
    <p:cSldViewPr snapToGrid="0">
      <p:cViewPr>
        <p:scale>
          <a:sx n="66" d="100"/>
          <a:sy n="66" d="100"/>
        </p:scale>
        <p:origin x="1325" y="20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EC2B82-1C25-4F39-92AA-D85FD2E01B02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717F8-8F15-4E85-899B-765DE869D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901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Ocean-terminating glaciers are key contributors to sea level rise, as they are melted from both above and below.</a:t>
            </a:r>
            <a:br>
              <a:rPr lang="en-US" dirty="0"/>
            </a:br>
            <a:r>
              <a:rPr lang="en-US" dirty="0"/>
              <a:t>What are some key challenges that we’d identify for this environment? Narrow, constrained areas, turbulent ocean currents, no surface access.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066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2C237-551D-175D-2430-F1A19956C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7A870E-AEC6-510A-819A-EEC7C9B3E3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3916DD-C6CF-EE45-9AD3-3E3773F672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87E92-BE23-4901-8D39-3E9DD19CE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96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22C19-6F9F-4F52-58A5-27165B977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5931FA-8C59-0936-ABBB-4691479955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F2E8D2-7126-0FF9-DC66-479E52066D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CC4AE-770F-D669-8D00-B25F08F447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86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FCD-468F-3892-DE97-F881D5851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DE4211-0631-F7B7-199B-E03B90F89C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776C9C-CF63-A38E-71D7-3C69214C4E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E463F-0FA6-93D3-80E3-00A487430B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7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43265-7B7A-6580-05AE-058B223A0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77A800-20A9-B39C-70AD-ABAD0C41D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35AFB0-56F8-A2AA-4615-75DC79468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70FD4-48CE-8D7C-E5B9-810EF883A9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791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F6704-AE6E-F6A2-6149-3937BD2AD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3D3DB8-7A11-B684-ACED-FE560E2066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872A03-D47E-240D-9967-A81D5CD60C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28645-8B4C-4333-D209-2E6C4F3B3B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1677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 world sees complex tasks that may require multi-robot coordination.</a:t>
            </a:r>
          </a:p>
          <a:p>
            <a:endParaRPr lang="en-US" dirty="0"/>
          </a:p>
          <a:p>
            <a:r>
              <a:rPr lang="en-US" dirty="0"/>
              <a:t>Could discuss </a:t>
            </a:r>
            <a:r>
              <a:rPr lang="en-US" dirty="0" err="1"/>
              <a:t>IvP</a:t>
            </a:r>
            <a:r>
              <a:rPr lang="en-US" dirty="0"/>
              <a:t> Helm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6096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some methods (Focus on adaptability required alongside intermittent communication):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671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0C516-C792-B631-96B0-54D0D6578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CD3D99-9F77-04F1-6293-DB4371F01D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0E5DD7-068D-BF09-5621-93967CCD3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we coordinate, and adapt multi-robot roles for dynamic, low-comms environments using a Mothership-Passenger system?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3BA9B-BF98-05CA-A169-2E2E75FCB4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729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try taking advantage of some domain knowledge without intensive, rigid behavior engineering (Maybe not include: or complex reward functions)?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5890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Merge with outline?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71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factors prompt the use of AUVs for exploring this environment. AUVs have been used for marine missions before, however the hazards of the under-ice domain prompt the use of a special type of system that mitigates the risk of expensive equipment loss.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1382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27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introduce the Mothership-Passenger system. We note that in this system, there are multiple avenues for coordinating the Passengers.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85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marine Mothership-Passenger systems have attacked MR coordination in these ways. Typically, initial mission planning with the Mothership followed by decentralized execution with limited adaptation. While acceptable in relatively short-horizon, static environments, long term deployments in dynamic environments requires methods with enhanced Passenger robot agency/responsiveness. This brings us to our gap.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424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we leverage the high compute and global perspective offered by a Mothership to enhance team coordination in decentralized Passenger autonomy routines?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2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MOP/SMOP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4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592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0D0EA-A35E-84AB-72CF-0626750FB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D30E2B-18A1-E68E-8215-94472A3C08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F2330B-953B-7FCE-55D0-3E0EF5F93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09B2C-24AE-6D09-5A01-E46ACAA2CE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425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2B0E9-EA86-424C-5815-72737A36A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7018FB-40E7-F053-1693-6495CA574E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CF7C8C-9884-5C53-7A84-2E9281028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(opt.) discuss planning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4B09C-0928-61A2-AA33-65B00AAAE3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65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9F76-8EF7-2E27-91E4-A2F89295D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51708A-A773-9D8C-B614-534715AD1C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26A25-D4C2-05B6-DB17-8FB0B6116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65F41-1ABA-452D-977C-DBFC54BB029B}" type="datetime1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6090E-1E4A-3CB0-FEBA-13FFC7CF8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03CB3-6265-ED45-9774-A0567E761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02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50E7C-1B41-2EF8-65D7-F7A7D32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DA8C96-8976-9D3A-AA46-8197F1B138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E0B0B-5B7B-76FE-3439-BD78F92B5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8D25-6062-441C-B523-0F95C4171D60}" type="datetime1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2FAC8-D005-5EC8-B13C-455271BA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B839C-0ACB-9132-7280-8432C160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03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58E336-89AE-08E1-6594-8965457775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2AB4B4-9467-F1ED-2F43-C06601CB0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30ED3-272D-EBB8-86C1-779EF464A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BEFE1-CF93-42A6-B6F9-D99EC29BAFC7}" type="datetime1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C8FD0-D8F0-BF67-2F0E-8ADBE3A0D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53E4F-FABB-AAD3-51F8-F5A8B375D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19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7AEDF-8004-0B96-7D9B-EC77943D0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FB62E-F66A-2581-0531-A2A5A6B29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73E45-C678-D28A-F090-E74451958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8C439-67AF-44EE-A971-C3EB5FECD004}" type="datetime1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69F7B-68F0-AB41-BE69-DF527977F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155A5-91D9-6FCD-9FC4-EF7CE05A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73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BE0A0-E7BA-B87D-28E5-C677678DF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DE804-BE80-1940-5992-395154AB8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8418D-6E7F-8CAF-17BB-403A9BC64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6839E-DE3D-44A8-8A78-8FF5764DD310}" type="datetime1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B0B2D-87A1-3357-E4F0-C268B5911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42CEB-9414-CE20-83B9-E59B3C74F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342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8223B-9DBF-D7D2-AED1-F7F720F01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1C69C-6A7E-2226-C1D1-A92BCCA0EE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911340-1CD0-71ED-9EAB-0537A29D8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FC0B9B-D1F9-E946-667B-9494102B6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1653-3FAE-4FEA-8199-D432C72FD37E}" type="datetime1">
              <a:rPr lang="en-US" smtClean="0"/>
              <a:t>9/3/2025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50E07-CDFF-5E42-9788-784DFC9B0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13754D-01AF-4442-0F27-A4F336E9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95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5EA33-0D4A-8BD0-3632-1596737BB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899FAA-95E2-5DFB-D42D-F36217E03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A644E9-4100-B865-95EA-86C4C18ABB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F0E80A-BA28-5B18-EB6C-B3538AAE24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551BF7-FB3D-76EF-58C5-0AF85F8D38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C6A1AF-0757-11CA-A1B9-F2D416032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414B8-1DB3-4826-ADDB-EF6D4692713A}" type="datetime1">
              <a:rPr lang="en-US" smtClean="0"/>
              <a:t>9/3/2025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52AC72-5A75-F189-2E81-F774C7ACF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34D3F2-B44F-67E4-5A60-99A166267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37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0A9E2-4356-574E-8FAA-125D5FFCA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6EF52A-0AB6-62AB-75BF-6A8F75022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07C3F-22FF-410E-8DB8-E96DE7BDBCEF}" type="datetime1">
              <a:rPr lang="en-US" smtClean="0"/>
              <a:t>9/3/2025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735676-8E7D-8AB3-7742-4916CE172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347588-F450-9F89-C577-A601F09A4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45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BC2D25-60E8-0807-79EB-243099629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F246D-7609-4DE8-910D-F26FBED5558C}" type="datetime1">
              <a:rPr lang="en-US" smtClean="0"/>
              <a:t>9/3/2025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83DFCD-E84A-A992-A891-52163D1F6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8B7C8-A639-7DC1-D5F7-1A467FC16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61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C81B3-8B22-EB60-DBFB-AFB34A240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C7C7D-658D-6A3B-D4A8-FD6636077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20580F-831A-92A7-4698-5633A8DC6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A1C096-D713-F8CE-C6B0-5FD97BF05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CDA29-7236-4270-917B-3D8EF8708280}" type="datetime1">
              <a:rPr lang="en-US" smtClean="0"/>
              <a:t>9/3/2025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8463E3-49DC-0689-4D8D-FC982B102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29F64-B530-2753-B16D-473451735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543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C29AA-5BCF-81BF-E5A9-D1E4190E7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1DD214-585E-51CC-853A-7E4A0342B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B0B9C5-F1AE-A8B3-83AE-E59C5BAAD0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DF932C-0D22-6613-303C-ED63CD731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CED39-E1BF-4D21-BC4A-82DC45F8A223}" type="datetime1">
              <a:rPr lang="en-US" smtClean="0"/>
              <a:t>9/3/2025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B1CA9-D06B-8B6D-5467-844D78C17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CB2CC8-FE96-CB7A-7DD1-24A13CC2E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41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AEC3DA-296A-D7E3-C8C7-15755A2FF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05" y="162984"/>
            <a:ext cx="11579621" cy="64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02A5F-94A4-14A2-B125-2AF6AE19A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9705" y="972273"/>
            <a:ext cx="11579621" cy="4946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89287-EFD3-6F6E-830C-AB44C10B7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60333" y="63298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B4DB32-EE6D-4AC7-A1DD-EA40961B7E76}" type="datetime1">
              <a:rPr lang="en-US" smtClean="0"/>
              <a:t>9/3/2025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1B4A0-A726-AF1E-CFA9-03A4CA1CD1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0267" y="63119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1C8DDF-254E-49AC-B7A8-17E0DB6B122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B7CDCBC0-2112-F0D2-F3BA-58B8DB2C4F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483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Relationship Id="rId9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.jpeg"/><Relationship Id="rId9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51EBB-EEEC-1499-FFD5-28053C03C5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8680" y="1145946"/>
            <a:ext cx="10454640" cy="2387600"/>
          </a:xfrm>
        </p:spPr>
        <p:txBody>
          <a:bodyPr>
            <a:normAutofit/>
          </a:bodyPr>
          <a:lstStyle/>
          <a:p>
            <a:r>
              <a:rPr lang="en-US" sz="4800" b="1" dirty="0"/>
              <a:t>Multi-Robot Coordination in Underwater Mothership-Passenger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848CF-DCA9-E0A2-2BB7-0DF931A00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8922"/>
            <a:ext cx="9144000" cy="607396"/>
          </a:xfrm>
        </p:spPr>
        <p:txBody>
          <a:bodyPr anchor="ctr">
            <a:normAutofit/>
          </a:bodyPr>
          <a:lstStyle/>
          <a:p>
            <a:r>
              <a:rPr lang="en-US" sz="2800" b="1" dirty="0"/>
              <a:t>Nathan L. Butler</a:t>
            </a:r>
            <a:r>
              <a:rPr lang="en-US" sz="2800" dirty="0"/>
              <a:t>, candidate for MS in Robotics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5EB0911-B0BD-C157-0B4D-151C4F60DACD}"/>
              </a:ext>
            </a:extLst>
          </p:cNvPr>
          <p:cNvSpPr txBox="1">
            <a:spLocks/>
          </p:cNvSpPr>
          <p:nvPr/>
        </p:nvSpPr>
        <p:spPr>
          <a:xfrm>
            <a:off x="1524000" y="4521414"/>
            <a:ext cx="9144000" cy="14319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i="1" dirty="0"/>
              <a:t>Collaborative Robotics and Intelligent Systems (CoRIS) Institute, Oregon State University</a:t>
            </a:r>
          </a:p>
          <a:p>
            <a:r>
              <a:rPr lang="en-US" sz="1800" i="1" dirty="0"/>
              <a:t>Advisor: Dr. Geoff Hollinger</a:t>
            </a:r>
          </a:p>
          <a:p>
            <a:endParaRPr lang="en-US" sz="1800" i="1" dirty="0"/>
          </a:p>
          <a:p>
            <a:r>
              <a:rPr lang="en-US" sz="1800" i="1" dirty="0"/>
              <a:t>September 10, 2025</a:t>
            </a:r>
          </a:p>
        </p:txBody>
      </p:sp>
      <p:pic>
        <p:nvPicPr>
          <p:cNvPr id="11" name="Picture 10" descr="A logo of a globe with a gold cogwheel&#10;&#10;Description automatically generated">
            <a:extLst>
              <a:ext uri="{FF2B5EF4-FFF2-40B4-BE49-F238E27FC236}">
                <a16:creationId xmlns:a16="http://schemas.microsoft.com/office/drawing/2014/main" id="{50978E5E-37E2-0C90-48FD-C998C67D6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8" y="5657575"/>
            <a:ext cx="1150536" cy="11505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15852E-5A75-43A8-E358-212F6C6B4271}"/>
              </a:ext>
            </a:extLst>
          </p:cNvPr>
          <p:cNvSpPr txBox="1"/>
          <p:nvPr/>
        </p:nvSpPr>
        <p:spPr>
          <a:xfrm>
            <a:off x="1271070" y="6025916"/>
            <a:ext cx="13638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NSF Award No.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2322055 </a:t>
            </a:r>
          </a:p>
        </p:txBody>
      </p:sp>
    </p:spTree>
    <p:extLst>
      <p:ext uri="{BB962C8B-B14F-4D97-AF65-F5344CB8AC3E}">
        <p14:creationId xmlns:p14="http://schemas.microsoft.com/office/powerpoint/2010/main" val="19569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A36AB5-75EC-DB24-527A-7D05E3791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3364F71-C265-49BD-1EEE-2435090CEDCD}"/>
              </a:ext>
            </a:extLst>
          </p:cNvPr>
          <p:cNvGrpSpPr/>
          <p:nvPr/>
        </p:nvGrpSpPr>
        <p:grpSpPr>
          <a:xfrm>
            <a:off x="-343777" y="768441"/>
            <a:ext cx="12854226" cy="5017602"/>
            <a:chOff x="-343777" y="768441"/>
            <a:chExt cx="12854226" cy="501760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1C0CAE5-A39C-DBE8-4B74-7416424B604D}"/>
                </a:ext>
              </a:extLst>
            </p:cNvPr>
            <p:cNvSpPr/>
            <p:nvPr/>
          </p:nvSpPr>
          <p:spPr>
            <a:xfrm>
              <a:off x="-21435" y="1135093"/>
              <a:ext cx="12143759" cy="4457182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61D4677-74ED-2677-9CA4-37865A135018}"/>
                </a:ext>
              </a:extLst>
            </p:cNvPr>
            <p:cNvSpPr/>
            <p:nvPr/>
          </p:nvSpPr>
          <p:spPr>
            <a:xfrm>
              <a:off x="-343777" y="879127"/>
              <a:ext cx="2698551" cy="269879"/>
            </a:xfrm>
            <a:custGeom>
              <a:avLst/>
              <a:gdLst>
                <a:gd name="connsiteX0" fmla="*/ 0 w 2190613"/>
                <a:gd name="connsiteY0" fmla="*/ 26314 h 256558"/>
                <a:gd name="connsiteX1" fmla="*/ 59206 w 2190613"/>
                <a:gd name="connsiteY1" fmla="*/ 59206 h 256558"/>
                <a:gd name="connsiteX2" fmla="*/ 124990 w 2190613"/>
                <a:gd name="connsiteY2" fmla="*/ 78941 h 256558"/>
                <a:gd name="connsiteX3" fmla="*/ 217088 w 2190613"/>
                <a:gd name="connsiteY3" fmla="*/ 85519 h 256558"/>
                <a:gd name="connsiteX4" fmla="*/ 302607 w 2190613"/>
                <a:gd name="connsiteY4" fmla="*/ 78941 h 256558"/>
                <a:gd name="connsiteX5" fmla="*/ 381548 w 2190613"/>
                <a:gd name="connsiteY5" fmla="*/ 32892 h 256558"/>
                <a:gd name="connsiteX6" fmla="*/ 440754 w 2190613"/>
                <a:gd name="connsiteY6" fmla="*/ 92098 h 256558"/>
                <a:gd name="connsiteX7" fmla="*/ 526273 w 2190613"/>
                <a:gd name="connsiteY7" fmla="*/ 105255 h 256558"/>
                <a:gd name="connsiteX8" fmla="*/ 638106 w 2190613"/>
                <a:gd name="connsiteY8" fmla="*/ 85519 h 256558"/>
                <a:gd name="connsiteX9" fmla="*/ 670999 w 2190613"/>
                <a:gd name="connsiteY9" fmla="*/ 52627 h 256558"/>
                <a:gd name="connsiteX10" fmla="*/ 710469 w 2190613"/>
                <a:gd name="connsiteY10" fmla="*/ 19735 h 256558"/>
                <a:gd name="connsiteX11" fmla="*/ 802567 w 2190613"/>
                <a:gd name="connsiteY11" fmla="*/ 78941 h 256558"/>
                <a:gd name="connsiteX12" fmla="*/ 855194 w 2190613"/>
                <a:gd name="connsiteY12" fmla="*/ 105255 h 256558"/>
                <a:gd name="connsiteX13" fmla="*/ 940714 w 2190613"/>
                <a:gd name="connsiteY13" fmla="*/ 98676 h 256558"/>
                <a:gd name="connsiteX14" fmla="*/ 1026233 w 2190613"/>
                <a:gd name="connsiteY14" fmla="*/ 72363 h 256558"/>
                <a:gd name="connsiteX15" fmla="*/ 1065704 w 2190613"/>
                <a:gd name="connsiteY15" fmla="*/ 46049 h 256558"/>
                <a:gd name="connsiteX16" fmla="*/ 1072282 w 2190613"/>
                <a:gd name="connsiteY16" fmla="*/ 39470 h 256558"/>
                <a:gd name="connsiteX17" fmla="*/ 1118331 w 2190613"/>
                <a:gd name="connsiteY17" fmla="*/ 19735 h 256558"/>
                <a:gd name="connsiteX18" fmla="*/ 1217007 w 2190613"/>
                <a:gd name="connsiteY18" fmla="*/ 78941 h 256558"/>
                <a:gd name="connsiteX19" fmla="*/ 1289370 w 2190613"/>
                <a:gd name="connsiteY19" fmla="*/ 92098 h 256558"/>
                <a:gd name="connsiteX20" fmla="*/ 1361732 w 2190613"/>
                <a:gd name="connsiteY20" fmla="*/ 78941 h 256558"/>
                <a:gd name="connsiteX21" fmla="*/ 1427517 w 2190613"/>
                <a:gd name="connsiteY21" fmla="*/ 46049 h 256558"/>
                <a:gd name="connsiteX22" fmla="*/ 1473565 w 2190613"/>
                <a:gd name="connsiteY22" fmla="*/ 13157 h 256558"/>
                <a:gd name="connsiteX23" fmla="*/ 1552506 w 2190613"/>
                <a:gd name="connsiteY23" fmla="*/ 65784 h 256558"/>
                <a:gd name="connsiteX24" fmla="*/ 1605134 w 2190613"/>
                <a:gd name="connsiteY24" fmla="*/ 85519 h 256558"/>
                <a:gd name="connsiteX25" fmla="*/ 1664340 w 2190613"/>
                <a:gd name="connsiteY25" fmla="*/ 98676 h 256558"/>
                <a:gd name="connsiteX26" fmla="*/ 1664340 w 2190613"/>
                <a:gd name="connsiteY26" fmla="*/ 98676 h 256558"/>
                <a:gd name="connsiteX27" fmla="*/ 1795908 w 2190613"/>
                <a:gd name="connsiteY27" fmla="*/ 59206 h 256558"/>
                <a:gd name="connsiteX28" fmla="*/ 1841957 w 2190613"/>
                <a:gd name="connsiteY28" fmla="*/ 19735 h 256558"/>
                <a:gd name="connsiteX29" fmla="*/ 1914319 w 2190613"/>
                <a:gd name="connsiteY29" fmla="*/ 72363 h 256558"/>
                <a:gd name="connsiteX30" fmla="*/ 2006417 w 2190613"/>
                <a:gd name="connsiteY30" fmla="*/ 85519 h 256558"/>
                <a:gd name="connsiteX31" fmla="*/ 2072201 w 2190613"/>
                <a:gd name="connsiteY31" fmla="*/ 65784 h 256558"/>
                <a:gd name="connsiteX32" fmla="*/ 2151142 w 2190613"/>
                <a:gd name="connsiteY32" fmla="*/ 32892 h 256558"/>
                <a:gd name="connsiteX33" fmla="*/ 2184035 w 2190613"/>
                <a:gd name="connsiteY33" fmla="*/ 0 h 256558"/>
                <a:gd name="connsiteX34" fmla="*/ 2190613 w 2190613"/>
                <a:gd name="connsiteY34" fmla="*/ 256558 h 256558"/>
                <a:gd name="connsiteX35" fmla="*/ 0 w 2190613"/>
                <a:gd name="connsiteY35" fmla="*/ 256558 h 256558"/>
                <a:gd name="connsiteX36" fmla="*/ 0 w 2190613"/>
                <a:gd name="connsiteY36" fmla="*/ 26314 h 25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90613" h="256558">
                  <a:moveTo>
                    <a:pt x="0" y="26314"/>
                  </a:moveTo>
                  <a:lnTo>
                    <a:pt x="59206" y="59206"/>
                  </a:lnTo>
                  <a:lnTo>
                    <a:pt x="124990" y="78941"/>
                  </a:lnTo>
                  <a:lnTo>
                    <a:pt x="217088" y="85519"/>
                  </a:lnTo>
                  <a:lnTo>
                    <a:pt x="302607" y="78941"/>
                  </a:lnTo>
                  <a:lnTo>
                    <a:pt x="381548" y="32892"/>
                  </a:lnTo>
                  <a:lnTo>
                    <a:pt x="440754" y="92098"/>
                  </a:lnTo>
                  <a:lnTo>
                    <a:pt x="526273" y="105255"/>
                  </a:lnTo>
                  <a:lnTo>
                    <a:pt x="638106" y="85519"/>
                  </a:lnTo>
                  <a:lnTo>
                    <a:pt x="670999" y="52627"/>
                  </a:lnTo>
                  <a:lnTo>
                    <a:pt x="710469" y="19735"/>
                  </a:lnTo>
                  <a:lnTo>
                    <a:pt x="802567" y="78941"/>
                  </a:lnTo>
                  <a:lnTo>
                    <a:pt x="855194" y="105255"/>
                  </a:lnTo>
                  <a:lnTo>
                    <a:pt x="940714" y="98676"/>
                  </a:lnTo>
                  <a:lnTo>
                    <a:pt x="1026233" y="72363"/>
                  </a:lnTo>
                  <a:lnTo>
                    <a:pt x="1065704" y="46049"/>
                  </a:lnTo>
                  <a:lnTo>
                    <a:pt x="1072282" y="39470"/>
                  </a:lnTo>
                  <a:lnTo>
                    <a:pt x="1118331" y="19735"/>
                  </a:lnTo>
                  <a:lnTo>
                    <a:pt x="1217007" y="78941"/>
                  </a:lnTo>
                  <a:lnTo>
                    <a:pt x="1289370" y="92098"/>
                  </a:lnTo>
                  <a:lnTo>
                    <a:pt x="1361732" y="78941"/>
                  </a:lnTo>
                  <a:lnTo>
                    <a:pt x="1427517" y="46049"/>
                  </a:lnTo>
                  <a:lnTo>
                    <a:pt x="1473565" y="13157"/>
                  </a:lnTo>
                  <a:lnTo>
                    <a:pt x="1552506" y="65784"/>
                  </a:lnTo>
                  <a:lnTo>
                    <a:pt x="1605134" y="85519"/>
                  </a:lnTo>
                  <a:lnTo>
                    <a:pt x="1664340" y="98676"/>
                  </a:lnTo>
                  <a:lnTo>
                    <a:pt x="1664340" y="98676"/>
                  </a:lnTo>
                  <a:lnTo>
                    <a:pt x="1795908" y="59206"/>
                  </a:lnTo>
                  <a:lnTo>
                    <a:pt x="1841957" y="19735"/>
                  </a:lnTo>
                  <a:lnTo>
                    <a:pt x="1914319" y="72363"/>
                  </a:lnTo>
                  <a:lnTo>
                    <a:pt x="2006417" y="85519"/>
                  </a:lnTo>
                  <a:lnTo>
                    <a:pt x="2072201" y="65784"/>
                  </a:lnTo>
                  <a:lnTo>
                    <a:pt x="2151142" y="32892"/>
                  </a:lnTo>
                  <a:lnTo>
                    <a:pt x="2184035" y="0"/>
                  </a:lnTo>
                  <a:lnTo>
                    <a:pt x="2190613" y="256558"/>
                  </a:lnTo>
                  <a:lnTo>
                    <a:pt x="0" y="256558"/>
                  </a:lnTo>
                  <a:lnTo>
                    <a:pt x="0" y="26314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108B737-DCC3-246B-A2C8-62A9B952BAD1}"/>
                </a:ext>
              </a:extLst>
            </p:cNvPr>
            <p:cNvGrpSpPr/>
            <p:nvPr/>
          </p:nvGrpSpPr>
          <p:grpSpPr>
            <a:xfrm rot="1323749">
              <a:off x="2826010" y="3467340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BF21C467-8AC1-5481-4F8D-0052B4DF44C5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61" name="Flowchart: Manual Operation 60">
                <a:extLst>
                  <a:ext uri="{FF2B5EF4-FFF2-40B4-BE49-F238E27FC236}">
                    <a16:creationId xmlns:a16="http://schemas.microsoft.com/office/drawing/2014/main" id="{E8CB578A-F7A7-8B0E-F463-A89EA0E37A01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76C26B5-8BDA-3CD6-FA8C-4CD127C9A6CE}"/>
                </a:ext>
              </a:extLst>
            </p:cNvPr>
            <p:cNvSpPr/>
            <p:nvPr/>
          </p:nvSpPr>
          <p:spPr>
            <a:xfrm>
              <a:off x="1966146" y="768441"/>
              <a:ext cx="10499154" cy="5017602"/>
            </a:xfrm>
            <a:custGeom>
              <a:avLst/>
              <a:gdLst>
                <a:gd name="connsiteX0" fmla="*/ 0 w 10499154"/>
                <a:gd name="connsiteY0" fmla="*/ 0 h 5789007"/>
                <a:gd name="connsiteX1" fmla="*/ 10499154 w 10499154"/>
                <a:gd name="connsiteY1" fmla="*/ 0 h 5789007"/>
                <a:gd name="connsiteX2" fmla="*/ 10499154 w 10499154"/>
                <a:gd name="connsiteY2" fmla="*/ 5789007 h 5789007"/>
                <a:gd name="connsiteX3" fmla="*/ 9795264 w 10499154"/>
                <a:gd name="connsiteY3" fmla="*/ 5789007 h 5789007"/>
                <a:gd name="connsiteX4" fmla="*/ 9722901 w 10499154"/>
                <a:gd name="connsiteY4" fmla="*/ 5657439 h 5789007"/>
                <a:gd name="connsiteX5" fmla="*/ 9611068 w 10499154"/>
                <a:gd name="connsiteY5" fmla="*/ 5486400 h 5789007"/>
                <a:gd name="connsiteX6" fmla="*/ 9446608 w 10499154"/>
                <a:gd name="connsiteY6" fmla="*/ 5341675 h 5789007"/>
                <a:gd name="connsiteX7" fmla="*/ 9104530 w 10499154"/>
                <a:gd name="connsiteY7" fmla="*/ 5137744 h 5789007"/>
                <a:gd name="connsiteX8" fmla="*/ 8670354 w 10499154"/>
                <a:gd name="connsiteY8" fmla="*/ 4993019 h 5789007"/>
                <a:gd name="connsiteX9" fmla="*/ 8242757 w 10499154"/>
                <a:gd name="connsiteY9" fmla="*/ 4775931 h 5789007"/>
                <a:gd name="connsiteX10" fmla="*/ 7749376 w 10499154"/>
                <a:gd name="connsiteY10" fmla="*/ 4624628 h 5789007"/>
                <a:gd name="connsiteX11" fmla="*/ 7657278 w 10499154"/>
                <a:gd name="connsiteY11" fmla="*/ 4440432 h 5789007"/>
                <a:gd name="connsiteX12" fmla="*/ 7525710 w 10499154"/>
                <a:gd name="connsiteY12" fmla="*/ 4243079 h 5789007"/>
                <a:gd name="connsiteX13" fmla="*/ 7302044 w 10499154"/>
                <a:gd name="connsiteY13" fmla="*/ 3993100 h 5789007"/>
                <a:gd name="connsiteX14" fmla="*/ 7019172 w 10499154"/>
                <a:gd name="connsiteY14" fmla="*/ 3769433 h 5789007"/>
                <a:gd name="connsiteX15" fmla="*/ 6532369 w 10499154"/>
                <a:gd name="connsiteY15" fmla="*/ 3532610 h 5789007"/>
                <a:gd name="connsiteX16" fmla="*/ 6131085 w 10499154"/>
                <a:gd name="connsiteY16" fmla="*/ 3289209 h 5789007"/>
                <a:gd name="connsiteX17" fmla="*/ 5539028 w 10499154"/>
                <a:gd name="connsiteY17" fmla="*/ 2828720 h 5789007"/>
                <a:gd name="connsiteX18" fmla="*/ 4914078 w 10499154"/>
                <a:gd name="connsiteY18" fmla="*/ 2473485 h 5789007"/>
                <a:gd name="connsiteX19" fmla="*/ 4539108 w 10499154"/>
                <a:gd name="connsiteY19" fmla="*/ 2012996 h 5789007"/>
                <a:gd name="connsiteX20" fmla="*/ 4150982 w 10499154"/>
                <a:gd name="connsiteY20" fmla="*/ 1473566 h 5789007"/>
                <a:gd name="connsiteX21" fmla="*/ 3519454 w 10499154"/>
                <a:gd name="connsiteY21" fmla="*/ 980184 h 5789007"/>
                <a:gd name="connsiteX22" fmla="*/ 2466907 w 10499154"/>
                <a:gd name="connsiteY22" fmla="*/ 697313 h 5789007"/>
                <a:gd name="connsiteX23" fmla="*/ 1289370 w 10499154"/>
                <a:gd name="connsiteY23" fmla="*/ 605215 h 5789007"/>
                <a:gd name="connsiteX24" fmla="*/ 6579 w 10499154"/>
                <a:gd name="connsiteY24" fmla="*/ 519695 h 5789007"/>
                <a:gd name="connsiteX25" fmla="*/ 0 w 10499154"/>
                <a:gd name="connsiteY25" fmla="*/ 0 h 578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99154" h="5789007">
                  <a:moveTo>
                    <a:pt x="0" y="0"/>
                  </a:moveTo>
                  <a:lnTo>
                    <a:pt x="10499154" y="0"/>
                  </a:lnTo>
                  <a:lnTo>
                    <a:pt x="10499154" y="5789007"/>
                  </a:lnTo>
                  <a:lnTo>
                    <a:pt x="9795264" y="5789007"/>
                  </a:lnTo>
                  <a:lnTo>
                    <a:pt x="9722901" y="5657439"/>
                  </a:lnTo>
                  <a:lnTo>
                    <a:pt x="9611068" y="5486400"/>
                  </a:lnTo>
                  <a:lnTo>
                    <a:pt x="9446608" y="5341675"/>
                  </a:lnTo>
                  <a:lnTo>
                    <a:pt x="9104530" y="5137744"/>
                  </a:lnTo>
                  <a:lnTo>
                    <a:pt x="8670354" y="4993019"/>
                  </a:lnTo>
                  <a:lnTo>
                    <a:pt x="8242757" y="4775931"/>
                  </a:lnTo>
                  <a:lnTo>
                    <a:pt x="7749376" y="4624628"/>
                  </a:lnTo>
                  <a:lnTo>
                    <a:pt x="7657278" y="4440432"/>
                  </a:lnTo>
                  <a:lnTo>
                    <a:pt x="7525710" y="4243079"/>
                  </a:lnTo>
                  <a:lnTo>
                    <a:pt x="7302044" y="3993100"/>
                  </a:lnTo>
                  <a:lnTo>
                    <a:pt x="7019172" y="3769433"/>
                  </a:lnTo>
                  <a:lnTo>
                    <a:pt x="6532369" y="3532610"/>
                  </a:lnTo>
                  <a:lnTo>
                    <a:pt x="6131085" y="3289209"/>
                  </a:lnTo>
                  <a:lnTo>
                    <a:pt x="5539028" y="2828720"/>
                  </a:lnTo>
                  <a:lnTo>
                    <a:pt x="4914078" y="2473485"/>
                  </a:lnTo>
                  <a:lnTo>
                    <a:pt x="4539108" y="2012996"/>
                  </a:lnTo>
                  <a:lnTo>
                    <a:pt x="4150982" y="1473566"/>
                  </a:lnTo>
                  <a:lnTo>
                    <a:pt x="3519454" y="980184"/>
                  </a:lnTo>
                  <a:lnTo>
                    <a:pt x="2466907" y="697313"/>
                  </a:lnTo>
                  <a:lnTo>
                    <a:pt x="1289370" y="605215"/>
                  </a:lnTo>
                  <a:lnTo>
                    <a:pt x="6579" y="5196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46A5C4A-A7C4-0645-4DC4-DD51F186940B}"/>
                </a:ext>
              </a:extLst>
            </p:cNvPr>
            <p:cNvSpPr/>
            <p:nvPr/>
          </p:nvSpPr>
          <p:spPr>
            <a:xfrm>
              <a:off x="-21434" y="5325553"/>
              <a:ext cx="12531883" cy="460489"/>
            </a:xfrm>
            <a:custGeom>
              <a:avLst/>
              <a:gdLst>
                <a:gd name="connsiteX0" fmla="*/ 0 w 10341272"/>
                <a:gd name="connsiteY0" fmla="*/ 118411 h 460489"/>
                <a:gd name="connsiteX1" fmla="*/ 486803 w 10341272"/>
                <a:gd name="connsiteY1" fmla="*/ 46049 h 460489"/>
                <a:gd name="connsiteX2" fmla="*/ 815723 w 10341272"/>
                <a:gd name="connsiteY2" fmla="*/ 111833 h 460489"/>
                <a:gd name="connsiteX3" fmla="*/ 1170958 w 10341272"/>
                <a:gd name="connsiteY3" fmla="*/ 39470 h 460489"/>
                <a:gd name="connsiteX4" fmla="*/ 1565663 w 10341272"/>
                <a:gd name="connsiteY4" fmla="*/ 19735 h 460489"/>
                <a:gd name="connsiteX5" fmla="*/ 1815643 w 10341272"/>
                <a:gd name="connsiteY5" fmla="*/ 98676 h 460489"/>
                <a:gd name="connsiteX6" fmla="*/ 2295867 w 10341272"/>
                <a:gd name="connsiteY6" fmla="*/ 59205 h 460489"/>
                <a:gd name="connsiteX7" fmla="*/ 2355073 w 10341272"/>
                <a:gd name="connsiteY7" fmla="*/ 65784 h 460489"/>
                <a:gd name="connsiteX8" fmla="*/ 2657680 w 10341272"/>
                <a:gd name="connsiteY8" fmla="*/ 177617 h 460489"/>
                <a:gd name="connsiteX9" fmla="*/ 2743200 w 10341272"/>
                <a:gd name="connsiteY9" fmla="*/ 203931 h 460489"/>
                <a:gd name="connsiteX10" fmla="*/ 3210267 w 10341272"/>
                <a:gd name="connsiteY10" fmla="*/ 124990 h 460489"/>
                <a:gd name="connsiteX11" fmla="*/ 4216765 w 10341272"/>
                <a:gd name="connsiteY11" fmla="*/ 0 h 460489"/>
                <a:gd name="connsiteX12" fmla="*/ 4374647 w 10341272"/>
                <a:gd name="connsiteY12" fmla="*/ 98676 h 460489"/>
                <a:gd name="connsiteX13" fmla="*/ 4493059 w 10341272"/>
                <a:gd name="connsiteY13" fmla="*/ 92097 h 460489"/>
                <a:gd name="connsiteX14" fmla="*/ 4736460 w 10341272"/>
                <a:gd name="connsiteY14" fmla="*/ 72362 h 460489"/>
                <a:gd name="connsiteX15" fmla="*/ 4769352 w 10341272"/>
                <a:gd name="connsiteY15" fmla="*/ 65784 h 460489"/>
                <a:gd name="connsiteX16" fmla="*/ 5282469 w 10341272"/>
                <a:gd name="connsiteY16" fmla="*/ 65784 h 460489"/>
                <a:gd name="connsiteX17" fmla="*/ 5552184 w 10341272"/>
                <a:gd name="connsiteY17" fmla="*/ 13156 h 460489"/>
                <a:gd name="connsiteX18" fmla="*/ 5907418 w 10341272"/>
                <a:gd name="connsiteY18" fmla="*/ 32892 h 460489"/>
                <a:gd name="connsiteX19" fmla="*/ 6479741 w 10341272"/>
                <a:gd name="connsiteY19" fmla="*/ 85519 h 460489"/>
                <a:gd name="connsiteX20" fmla="*/ 6881024 w 10341272"/>
                <a:gd name="connsiteY20" fmla="*/ 26313 h 460489"/>
                <a:gd name="connsiteX21" fmla="*/ 7117847 w 10341272"/>
                <a:gd name="connsiteY21" fmla="*/ 92097 h 460489"/>
                <a:gd name="connsiteX22" fmla="*/ 7637542 w 10341272"/>
                <a:gd name="connsiteY22" fmla="*/ 59205 h 460489"/>
                <a:gd name="connsiteX23" fmla="*/ 7854630 w 10341272"/>
                <a:gd name="connsiteY23" fmla="*/ 78941 h 460489"/>
                <a:gd name="connsiteX24" fmla="*/ 7913836 w 10341272"/>
                <a:gd name="connsiteY24" fmla="*/ 92097 h 460489"/>
                <a:gd name="connsiteX25" fmla="*/ 8130923 w 10341272"/>
                <a:gd name="connsiteY25" fmla="*/ 32892 h 460489"/>
                <a:gd name="connsiteX26" fmla="*/ 8453266 w 10341272"/>
                <a:gd name="connsiteY26" fmla="*/ 26313 h 460489"/>
                <a:gd name="connsiteX27" fmla="*/ 8657197 w 10341272"/>
                <a:gd name="connsiteY27" fmla="*/ 78941 h 460489"/>
                <a:gd name="connsiteX28" fmla="*/ 8972961 w 10341272"/>
                <a:gd name="connsiteY28" fmla="*/ 39470 h 460489"/>
                <a:gd name="connsiteX29" fmla="*/ 9255833 w 10341272"/>
                <a:gd name="connsiteY29" fmla="*/ 39470 h 460489"/>
                <a:gd name="connsiteX30" fmla="*/ 9518969 w 10341272"/>
                <a:gd name="connsiteY30" fmla="*/ 46049 h 460489"/>
                <a:gd name="connsiteX31" fmla="*/ 10018929 w 10341272"/>
                <a:gd name="connsiteY31" fmla="*/ 131568 h 460489"/>
                <a:gd name="connsiteX32" fmla="*/ 10334693 w 10341272"/>
                <a:gd name="connsiteY32" fmla="*/ 203931 h 460489"/>
                <a:gd name="connsiteX33" fmla="*/ 10341272 w 10341272"/>
                <a:gd name="connsiteY33" fmla="*/ 460489 h 460489"/>
                <a:gd name="connsiteX34" fmla="*/ 0 w 10341272"/>
                <a:gd name="connsiteY34" fmla="*/ 460489 h 460489"/>
                <a:gd name="connsiteX35" fmla="*/ 0 w 10341272"/>
                <a:gd name="connsiteY35" fmla="*/ 118411 h 46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341272" h="460489">
                  <a:moveTo>
                    <a:pt x="0" y="118411"/>
                  </a:moveTo>
                  <a:lnTo>
                    <a:pt x="486803" y="46049"/>
                  </a:lnTo>
                  <a:lnTo>
                    <a:pt x="815723" y="111833"/>
                  </a:lnTo>
                  <a:lnTo>
                    <a:pt x="1170958" y="39470"/>
                  </a:lnTo>
                  <a:lnTo>
                    <a:pt x="1565663" y="19735"/>
                  </a:lnTo>
                  <a:lnTo>
                    <a:pt x="1815643" y="98676"/>
                  </a:lnTo>
                  <a:lnTo>
                    <a:pt x="2295867" y="59205"/>
                  </a:lnTo>
                  <a:lnTo>
                    <a:pt x="2355073" y="65784"/>
                  </a:lnTo>
                  <a:lnTo>
                    <a:pt x="2657680" y="177617"/>
                  </a:lnTo>
                  <a:cubicBezTo>
                    <a:pt x="2720777" y="201278"/>
                    <a:pt x="2691936" y="193677"/>
                    <a:pt x="2743200" y="203931"/>
                  </a:cubicBezTo>
                  <a:lnTo>
                    <a:pt x="3210267" y="124990"/>
                  </a:lnTo>
                  <a:lnTo>
                    <a:pt x="4216765" y="0"/>
                  </a:lnTo>
                  <a:lnTo>
                    <a:pt x="4374647" y="98676"/>
                  </a:lnTo>
                  <a:lnTo>
                    <a:pt x="4493059" y="92097"/>
                  </a:lnTo>
                  <a:lnTo>
                    <a:pt x="4736460" y="72362"/>
                  </a:lnTo>
                  <a:lnTo>
                    <a:pt x="4769352" y="65784"/>
                  </a:lnTo>
                  <a:lnTo>
                    <a:pt x="5282469" y="65784"/>
                  </a:lnTo>
                  <a:lnTo>
                    <a:pt x="5552184" y="13156"/>
                  </a:lnTo>
                  <a:lnTo>
                    <a:pt x="5907418" y="32892"/>
                  </a:lnTo>
                  <a:lnTo>
                    <a:pt x="6479741" y="85519"/>
                  </a:lnTo>
                  <a:lnTo>
                    <a:pt x="6881024" y="26313"/>
                  </a:lnTo>
                  <a:lnTo>
                    <a:pt x="7117847" y="92097"/>
                  </a:lnTo>
                  <a:lnTo>
                    <a:pt x="7637542" y="59205"/>
                  </a:lnTo>
                  <a:lnTo>
                    <a:pt x="7854630" y="78941"/>
                  </a:lnTo>
                  <a:lnTo>
                    <a:pt x="7913836" y="92097"/>
                  </a:lnTo>
                  <a:lnTo>
                    <a:pt x="8130923" y="32892"/>
                  </a:lnTo>
                  <a:cubicBezTo>
                    <a:pt x="8317207" y="22542"/>
                    <a:pt x="8209803" y="26313"/>
                    <a:pt x="8453266" y="26313"/>
                  </a:cubicBezTo>
                  <a:lnTo>
                    <a:pt x="8657197" y="78941"/>
                  </a:lnTo>
                  <a:lnTo>
                    <a:pt x="8972961" y="39470"/>
                  </a:lnTo>
                  <a:lnTo>
                    <a:pt x="9255833" y="39470"/>
                  </a:lnTo>
                  <a:lnTo>
                    <a:pt x="9518969" y="46049"/>
                  </a:lnTo>
                  <a:lnTo>
                    <a:pt x="10018929" y="131568"/>
                  </a:lnTo>
                  <a:lnTo>
                    <a:pt x="10334693" y="203931"/>
                  </a:lnTo>
                  <a:lnTo>
                    <a:pt x="10341272" y="460489"/>
                  </a:lnTo>
                  <a:lnTo>
                    <a:pt x="0" y="460489"/>
                  </a:lnTo>
                  <a:lnTo>
                    <a:pt x="0" y="118411"/>
                  </a:lnTo>
                  <a:close/>
                </a:path>
              </a:pathLst>
            </a:custGeom>
            <a:solidFill>
              <a:srgbClr val="BB8D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8A2A7C5-B434-224F-12EB-A2F23D375CEA}"/>
                </a:ext>
              </a:extLst>
            </p:cNvPr>
            <p:cNvGrpSpPr/>
            <p:nvPr/>
          </p:nvGrpSpPr>
          <p:grpSpPr>
            <a:xfrm>
              <a:off x="1785949" y="2833426"/>
              <a:ext cx="2165979" cy="704432"/>
              <a:chOff x="1920900" y="2724568"/>
              <a:chExt cx="1644604" cy="596815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074CA00-F087-355B-0C93-EB7CB038381F}"/>
                  </a:ext>
                </a:extLst>
              </p:cNvPr>
              <p:cNvGrpSpPr/>
              <p:nvPr/>
            </p:nvGrpSpPr>
            <p:grpSpPr>
              <a:xfrm>
                <a:off x="1920900" y="2724568"/>
                <a:ext cx="1644604" cy="480226"/>
                <a:chOff x="230245" y="144724"/>
                <a:chExt cx="1644604" cy="480226"/>
              </a:xfrm>
            </p:grpSpPr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5E370FD0-ACBC-EA11-5031-362179791C69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Mothership</a:t>
                  </a:r>
                </a:p>
              </p:txBody>
            </p:sp>
            <p:sp>
              <p:nvSpPr>
                <p:cNvPr id="53" name="Flowchart: Manual Operation 52">
                  <a:extLst>
                    <a:ext uri="{FF2B5EF4-FFF2-40B4-BE49-F238E27FC236}">
                      <a16:creationId xmlns:a16="http://schemas.microsoft.com/office/drawing/2014/main" id="{CC8F147B-05E0-817E-1A73-FB8DC60BA242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2CF348D-6B2C-F7F5-52CB-1E9C24D4F6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66719" y="3117086"/>
                <a:ext cx="218821" cy="204297"/>
              </a:xfrm>
              <a:prstGeom prst="lin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BD1847E-04F6-DEFA-986C-C5E4705570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0045" y="3117086"/>
                <a:ext cx="218821" cy="204297"/>
              </a:xfrm>
              <a:prstGeom prst="lin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6B540ED-26CC-2596-4E08-E3EB0D7DF9B7}"/>
                </a:ext>
              </a:extLst>
            </p:cNvPr>
            <p:cNvGrpSpPr/>
            <p:nvPr/>
          </p:nvGrpSpPr>
          <p:grpSpPr>
            <a:xfrm rot="401509">
              <a:off x="3289403" y="3929614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A5D840F-1E54-2F7E-6811-E471C3C1E911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2" name="Flowchart: Manual Operation 41">
                <a:extLst>
                  <a:ext uri="{FF2B5EF4-FFF2-40B4-BE49-F238E27FC236}">
                    <a16:creationId xmlns:a16="http://schemas.microsoft.com/office/drawing/2014/main" id="{DE03566D-4E85-68B6-69D6-37F7760CAAA6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7AC7790-83E1-8215-1EEA-122D1956116F}"/>
                </a:ext>
              </a:extLst>
            </p:cNvPr>
            <p:cNvSpPr/>
            <p:nvPr/>
          </p:nvSpPr>
          <p:spPr>
            <a:xfrm>
              <a:off x="7920265" y="1483441"/>
              <a:ext cx="3811981" cy="8997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ysClr val="windowText" lastClr="000000"/>
                  </a:solidFill>
                </a:rPr>
                <a:t>Multiple robots deploy, completing tasks, </a:t>
              </a:r>
              <a:r>
                <a:rPr lang="en-US" sz="2000" i="1" dirty="0">
                  <a:solidFill>
                    <a:sysClr val="windowText" lastClr="000000"/>
                  </a:solidFill>
                </a:rPr>
                <a:t>and return</a:t>
              </a: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AD0D27A-BFEB-8093-BD26-614C8A1DF916}"/>
                </a:ext>
              </a:extLst>
            </p:cNvPr>
            <p:cNvSpPr/>
            <p:nvPr/>
          </p:nvSpPr>
          <p:spPr>
            <a:xfrm>
              <a:off x="4078675" y="1527280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5E9A24A-1CF4-7C84-0DDB-AD9D770D1631}"/>
                </a:ext>
              </a:extLst>
            </p:cNvPr>
            <p:cNvSpPr/>
            <p:nvPr/>
          </p:nvSpPr>
          <p:spPr>
            <a:xfrm>
              <a:off x="5729135" y="2383210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F992A0A9-E7E0-B634-F799-98D2980969B7}"/>
                </a:ext>
              </a:extLst>
            </p:cNvPr>
            <p:cNvSpPr/>
            <p:nvPr/>
          </p:nvSpPr>
          <p:spPr>
            <a:xfrm>
              <a:off x="2373102" y="4931061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3067F7E-A9BE-EE85-A244-A9A4ABB72D9C}"/>
                </a:ext>
              </a:extLst>
            </p:cNvPr>
            <p:cNvSpPr/>
            <p:nvPr/>
          </p:nvSpPr>
          <p:spPr>
            <a:xfrm>
              <a:off x="6560698" y="3786447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31EC4BE-55B9-02BC-B4E0-946BD09FCACC}"/>
                </a:ext>
              </a:extLst>
            </p:cNvPr>
            <p:cNvSpPr/>
            <p:nvPr/>
          </p:nvSpPr>
          <p:spPr>
            <a:xfrm>
              <a:off x="5067327" y="4793654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345AA12-8242-AC82-3DD8-906A5C952A48}"/>
                </a:ext>
              </a:extLst>
            </p:cNvPr>
            <p:cNvSpPr/>
            <p:nvPr/>
          </p:nvSpPr>
          <p:spPr>
            <a:xfrm>
              <a:off x="8478396" y="4867453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2E0C4C9-9AC4-2EF6-CC11-823C4E528ABA}"/>
                </a:ext>
              </a:extLst>
            </p:cNvPr>
            <p:cNvSpPr/>
            <p:nvPr/>
          </p:nvSpPr>
          <p:spPr>
            <a:xfrm>
              <a:off x="4586915" y="2963483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7808FEC-35E4-9123-7A69-8FDE3795980B}"/>
              </a:ext>
            </a:extLst>
          </p:cNvPr>
          <p:cNvGrpSpPr/>
          <p:nvPr/>
        </p:nvGrpSpPr>
        <p:grpSpPr>
          <a:xfrm>
            <a:off x="2862163" y="3422141"/>
            <a:ext cx="1840636" cy="1364654"/>
            <a:chOff x="2818958" y="3429000"/>
            <a:chExt cx="1840636" cy="1364654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41D83DE8-5D5C-AA3D-6D85-BA085C222C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18958" y="4224213"/>
              <a:ext cx="529896" cy="569441"/>
            </a:xfrm>
            <a:prstGeom prst="straightConnector1">
              <a:avLst/>
            </a:prstGeom>
            <a:ln w="28575">
              <a:solidFill>
                <a:srgbClr val="FFB482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055F940-8CFA-BC67-7FD6-E6DF0941D899}"/>
                </a:ext>
              </a:extLst>
            </p:cNvPr>
            <p:cNvCxnSpPr>
              <a:cxnSpLocks/>
            </p:cNvCxnSpPr>
            <p:nvPr/>
          </p:nvCxnSpPr>
          <p:spPr>
            <a:xfrm>
              <a:off x="3852324" y="4202422"/>
              <a:ext cx="807270" cy="430169"/>
            </a:xfrm>
            <a:prstGeom prst="straightConnector1">
              <a:avLst/>
            </a:prstGeom>
            <a:ln w="28575">
              <a:solidFill>
                <a:srgbClr val="FFB482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205D648-9BCA-49CE-8814-2050B42EBC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2984" y="3429000"/>
              <a:ext cx="611144" cy="435066"/>
            </a:xfrm>
            <a:prstGeom prst="straightConnector1">
              <a:avLst/>
            </a:prstGeom>
            <a:ln w="28575">
              <a:solidFill>
                <a:srgbClr val="FFB482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F776835-2397-4718-0D23-2989D4CD6EE9}"/>
                </a:ext>
              </a:extLst>
            </p:cNvPr>
            <p:cNvSpPr txBox="1"/>
            <p:nvPr/>
          </p:nvSpPr>
          <p:spPr>
            <a:xfrm>
              <a:off x="3414848" y="4045102"/>
              <a:ext cx="5155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FFB482"/>
                  </a:solidFill>
                </a:rPr>
                <a:t>?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575A13B-584D-1F8E-91AD-0EE9A31A7428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47C718E-63D2-E45D-7E0D-97BF9E0618AF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0572371-DFE3-AB10-D004-280DFB890962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D43F103-B723-BDFB-E28D-626A5CF14F2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434937F-8335-25E5-3E47-D17B270F3EAB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7BADBCA-BC3C-8319-FB11-A75D1EDB2801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C24A70C-F712-BC3F-A708-94744B7725A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944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FCC3383-44B9-F948-9223-A8E49D58BCFA}"/>
              </a:ext>
            </a:extLst>
          </p:cNvPr>
          <p:cNvGrpSpPr/>
          <p:nvPr/>
        </p:nvGrpSpPr>
        <p:grpSpPr>
          <a:xfrm>
            <a:off x="1109015" y="5560512"/>
            <a:ext cx="2165979" cy="566820"/>
            <a:chOff x="6183020" y="2325378"/>
            <a:chExt cx="2165979" cy="56682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3EE074E3-B5EE-358E-5FE0-715ECD1C6DDE}"/>
                </a:ext>
              </a:extLst>
            </p:cNvPr>
            <p:cNvSpPr/>
            <p:nvPr/>
          </p:nvSpPr>
          <p:spPr>
            <a:xfrm>
              <a:off x="6321642" y="2352556"/>
              <a:ext cx="2027357" cy="51246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Mothership</a:t>
              </a:r>
            </a:p>
          </p:txBody>
        </p:sp>
        <p:sp>
          <p:nvSpPr>
            <p:cNvPr id="3" name="Flowchart: Manual Operation 2">
              <a:extLst>
                <a:ext uri="{FF2B5EF4-FFF2-40B4-BE49-F238E27FC236}">
                  <a16:creationId xmlns:a16="http://schemas.microsoft.com/office/drawing/2014/main" id="{CAFE9EE2-D259-1EE1-A5EE-EFBB8ECE2F17}"/>
                </a:ext>
              </a:extLst>
            </p:cNvPr>
            <p:cNvSpPr/>
            <p:nvPr/>
          </p:nvSpPr>
          <p:spPr>
            <a:xfrm rot="5400000">
              <a:off x="6025237" y="2483161"/>
              <a:ext cx="566820" cy="251253"/>
            </a:xfrm>
            <a:prstGeom prst="flowChartManualOperati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072AB50-258F-9DB1-A1A5-7D28F07A7F1C}"/>
              </a:ext>
            </a:extLst>
          </p:cNvPr>
          <p:cNvGrpSpPr/>
          <p:nvPr/>
        </p:nvGrpSpPr>
        <p:grpSpPr>
          <a:xfrm>
            <a:off x="3630683" y="1812024"/>
            <a:ext cx="6311776" cy="3998295"/>
            <a:chOff x="3191771" y="1321394"/>
            <a:chExt cx="6311776" cy="399829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9E4F00E-3093-815B-33E2-72E6D126AA5C}"/>
                </a:ext>
              </a:extLst>
            </p:cNvPr>
            <p:cNvSpPr/>
            <p:nvPr/>
          </p:nvSpPr>
          <p:spPr>
            <a:xfrm>
              <a:off x="8968763" y="1321394"/>
              <a:ext cx="534784" cy="534784"/>
            </a:xfrm>
            <a:prstGeom prst="ellipse">
              <a:avLst/>
            </a:prstGeom>
            <a:solidFill>
              <a:srgbClr val="FFB4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30CF33-5CA3-6E51-C38A-8AFDBAA589D6}"/>
                </a:ext>
              </a:extLst>
            </p:cNvPr>
            <p:cNvSpPr/>
            <p:nvPr/>
          </p:nvSpPr>
          <p:spPr>
            <a:xfrm>
              <a:off x="7734323" y="4613234"/>
              <a:ext cx="534784" cy="534784"/>
            </a:xfrm>
            <a:prstGeom prst="ellipse">
              <a:avLst/>
            </a:prstGeom>
            <a:solidFill>
              <a:srgbClr val="FFB4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C8E0F9A-B0E3-57D5-2070-C31D4A79083E}"/>
                </a:ext>
              </a:extLst>
            </p:cNvPr>
            <p:cNvGrpSpPr/>
            <p:nvPr/>
          </p:nvGrpSpPr>
          <p:grpSpPr>
            <a:xfrm rot="1323749">
              <a:off x="3191771" y="5196690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6196067-658A-ABFE-7F79-253EF8536704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6" name="Flowchart: Manual Operation 15">
                <a:extLst>
                  <a:ext uri="{FF2B5EF4-FFF2-40B4-BE49-F238E27FC236}">
                    <a16:creationId xmlns:a16="http://schemas.microsoft.com/office/drawing/2014/main" id="{ED0A68B2-6227-C137-8BA5-763B85B021A9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8AA0DA-1BAF-A729-7A33-2912AF2765B8}"/>
              </a:ext>
            </a:extLst>
          </p:cNvPr>
          <p:cNvGrpSpPr/>
          <p:nvPr/>
        </p:nvGrpSpPr>
        <p:grpSpPr>
          <a:xfrm>
            <a:off x="2082899" y="1129927"/>
            <a:ext cx="3426724" cy="4285196"/>
            <a:chOff x="1632839" y="656930"/>
            <a:chExt cx="3426724" cy="428519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8A0F7E4-0882-9FC0-9EF7-F66B8A8BE77E}"/>
                </a:ext>
              </a:extLst>
            </p:cNvPr>
            <p:cNvSpPr/>
            <p:nvPr/>
          </p:nvSpPr>
          <p:spPr>
            <a:xfrm>
              <a:off x="2452139" y="656930"/>
              <a:ext cx="534784" cy="534784"/>
            </a:xfrm>
            <a:prstGeom prst="ellipse">
              <a:avLst/>
            </a:prstGeom>
            <a:solidFill>
              <a:srgbClr val="FFB4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7D0B6C1-12BE-E6B6-EB78-B010F7859099}"/>
                </a:ext>
              </a:extLst>
            </p:cNvPr>
            <p:cNvSpPr/>
            <p:nvPr/>
          </p:nvSpPr>
          <p:spPr>
            <a:xfrm>
              <a:off x="4524779" y="1952330"/>
              <a:ext cx="534784" cy="534784"/>
            </a:xfrm>
            <a:prstGeom prst="ellipse">
              <a:avLst/>
            </a:prstGeom>
            <a:solidFill>
              <a:srgbClr val="FFB4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22C650C-6142-9772-773D-A05BCF492727}"/>
                </a:ext>
              </a:extLst>
            </p:cNvPr>
            <p:cNvSpPr/>
            <p:nvPr/>
          </p:nvSpPr>
          <p:spPr>
            <a:xfrm>
              <a:off x="1632839" y="2219722"/>
              <a:ext cx="534784" cy="534784"/>
            </a:xfrm>
            <a:prstGeom prst="ellipse">
              <a:avLst/>
            </a:prstGeom>
            <a:solidFill>
              <a:srgbClr val="FFB4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F7427CC-C94A-E3AD-5567-92D1867924FB}"/>
                </a:ext>
              </a:extLst>
            </p:cNvPr>
            <p:cNvGrpSpPr/>
            <p:nvPr/>
          </p:nvGrpSpPr>
          <p:grpSpPr>
            <a:xfrm rot="19666253">
              <a:off x="2451167" y="4819127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2B50A42-4D25-DDD9-D5E6-70524CED2F3E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9" name="Flowchart: Manual Operation 18">
                <a:extLst>
                  <a:ext uri="{FF2B5EF4-FFF2-40B4-BE49-F238E27FC236}">
                    <a16:creationId xmlns:a16="http://schemas.microsoft.com/office/drawing/2014/main" id="{7E97879D-A863-6F61-D686-F76F8BD2E0E3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45853A5-BF20-4B50-1756-60FF43858527}"/>
              </a:ext>
            </a:extLst>
          </p:cNvPr>
          <p:cNvGrpSpPr/>
          <p:nvPr/>
        </p:nvGrpSpPr>
        <p:grpSpPr>
          <a:xfrm>
            <a:off x="2082899" y="1129927"/>
            <a:ext cx="3426724" cy="4272485"/>
            <a:chOff x="1548169" y="656930"/>
            <a:chExt cx="3426724" cy="4272485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FC8AA3D-1412-EC6D-FAC8-3F610D6831E0}"/>
                </a:ext>
              </a:extLst>
            </p:cNvPr>
            <p:cNvSpPr/>
            <p:nvPr/>
          </p:nvSpPr>
          <p:spPr>
            <a:xfrm>
              <a:off x="2367469" y="656930"/>
              <a:ext cx="534784" cy="534784"/>
            </a:xfrm>
            <a:prstGeom prst="ellipse">
              <a:avLst/>
            </a:prstGeom>
            <a:solidFill>
              <a:srgbClr val="FFB482"/>
            </a:solidFill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EA242D7-C757-2F0C-D7FF-32F110FEFBBC}"/>
                </a:ext>
              </a:extLst>
            </p:cNvPr>
            <p:cNvSpPr/>
            <p:nvPr/>
          </p:nvSpPr>
          <p:spPr>
            <a:xfrm>
              <a:off x="4440109" y="1952330"/>
              <a:ext cx="534784" cy="534784"/>
            </a:xfrm>
            <a:prstGeom prst="ellipse">
              <a:avLst/>
            </a:prstGeom>
            <a:solidFill>
              <a:srgbClr val="FFB482"/>
            </a:solidFill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B0EC93D-A3CE-6CEE-1CD4-C9F9ACD377A8}"/>
                </a:ext>
              </a:extLst>
            </p:cNvPr>
            <p:cNvSpPr/>
            <p:nvPr/>
          </p:nvSpPr>
          <p:spPr>
            <a:xfrm>
              <a:off x="1548169" y="2219722"/>
              <a:ext cx="534784" cy="534784"/>
            </a:xfrm>
            <a:prstGeom prst="ellipse">
              <a:avLst/>
            </a:prstGeom>
            <a:solidFill>
              <a:srgbClr val="FFB482"/>
            </a:solidFill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34FC285-ADBA-20BB-4A65-B413835CC075}"/>
                </a:ext>
              </a:extLst>
            </p:cNvPr>
            <p:cNvGrpSpPr/>
            <p:nvPr/>
          </p:nvGrpSpPr>
          <p:grpSpPr>
            <a:xfrm rot="19666253">
              <a:off x="2368618" y="4806416"/>
              <a:ext cx="438332" cy="122999"/>
              <a:chOff x="-6352" y="-69121"/>
              <a:chExt cx="1644599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A665947D-D4A9-6DA5-E3D5-E4969DB4ECCC}"/>
                  </a:ext>
                </a:extLst>
              </p:cNvPr>
              <p:cNvSpPr/>
              <p:nvPr/>
            </p:nvSpPr>
            <p:spPr>
              <a:xfrm rot="42760">
                <a:off x="98898" y="-46094"/>
                <a:ext cx="1539349" cy="434175"/>
              </a:xfrm>
              <a:prstGeom prst="ellipse">
                <a:avLst/>
              </a:prstGeom>
              <a:grpFill/>
              <a:ln w="2857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9" name="Flowchart: Manual Operation 38">
                <a:extLst>
                  <a:ext uri="{FF2B5EF4-FFF2-40B4-BE49-F238E27FC236}">
                    <a16:creationId xmlns:a16="http://schemas.microsoft.com/office/drawing/2014/main" id="{2070490D-B061-E414-105E-03DCC9455E2D}"/>
                  </a:ext>
                </a:extLst>
              </p:cNvPr>
              <p:cNvSpPr/>
              <p:nvPr/>
            </p:nvSpPr>
            <p:spPr>
              <a:xfrm rot="5442760">
                <a:off x="-151077" y="75604"/>
                <a:ext cx="480226" cy="190775"/>
              </a:xfrm>
              <a:prstGeom prst="flowChartManualOperation">
                <a:avLst/>
              </a:prstGeom>
              <a:grpFill/>
              <a:ln w="2857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8813F0B-621F-D532-9E08-79C218FCAF29}"/>
              </a:ext>
            </a:extLst>
          </p:cNvPr>
          <p:cNvGrpSpPr/>
          <p:nvPr/>
        </p:nvGrpSpPr>
        <p:grpSpPr>
          <a:xfrm>
            <a:off x="3630683" y="1807800"/>
            <a:ext cx="6311776" cy="3998295"/>
            <a:chOff x="3191771" y="1321394"/>
            <a:chExt cx="6311776" cy="3998295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61C43E7-C2B7-BA04-A7FE-BF7356E47434}"/>
                </a:ext>
              </a:extLst>
            </p:cNvPr>
            <p:cNvSpPr/>
            <p:nvPr/>
          </p:nvSpPr>
          <p:spPr>
            <a:xfrm>
              <a:off x="8968763" y="1321394"/>
              <a:ext cx="534784" cy="534784"/>
            </a:xfrm>
            <a:prstGeom prst="ellipse">
              <a:avLst/>
            </a:prstGeom>
            <a:solidFill>
              <a:srgbClr val="FFB482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F42272F-7ADF-1F69-1ABC-FEA25CA9106A}"/>
                </a:ext>
              </a:extLst>
            </p:cNvPr>
            <p:cNvSpPr/>
            <p:nvPr/>
          </p:nvSpPr>
          <p:spPr>
            <a:xfrm>
              <a:off x="7734323" y="4613234"/>
              <a:ext cx="534784" cy="534784"/>
            </a:xfrm>
            <a:prstGeom prst="ellipse">
              <a:avLst/>
            </a:prstGeom>
            <a:solidFill>
              <a:srgbClr val="FFB482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13E43CC-C416-CC31-2D1C-A4212FBEE3DD}"/>
                </a:ext>
              </a:extLst>
            </p:cNvPr>
            <p:cNvGrpSpPr/>
            <p:nvPr/>
          </p:nvGrpSpPr>
          <p:grpSpPr>
            <a:xfrm rot="1323749">
              <a:off x="3191771" y="5196690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AB1F5935-C003-59A7-8E67-6A02B3C16159}"/>
                  </a:ext>
                </a:extLst>
              </p:cNvPr>
              <p:cNvSpPr/>
              <p:nvPr/>
            </p:nvSpPr>
            <p:spPr>
              <a:xfrm>
                <a:off x="335499" y="167748"/>
                <a:ext cx="1539350" cy="434174"/>
              </a:xfrm>
              <a:prstGeom prst="ellipse">
                <a:avLst/>
              </a:prstGeom>
              <a:grp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6" name="Flowchart: Manual Operation 45">
                <a:extLst>
                  <a:ext uri="{FF2B5EF4-FFF2-40B4-BE49-F238E27FC236}">
                    <a16:creationId xmlns:a16="http://schemas.microsoft.com/office/drawing/2014/main" id="{E1F2A31B-8264-8FF7-C551-F0F1DD18BD5D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5DA53C9-92C2-C62B-4F74-A52297FA4D5F}"/>
              </a:ext>
            </a:extLst>
          </p:cNvPr>
          <p:cNvGrpSpPr/>
          <p:nvPr/>
        </p:nvGrpSpPr>
        <p:grpSpPr>
          <a:xfrm>
            <a:off x="2350291" y="1586394"/>
            <a:ext cx="7330670" cy="4246880"/>
            <a:chOff x="1911379" y="1095764"/>
            <a:chExt cx="7330670" cy="4246880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ABAFE69-414E-AF52-E7E6-AB7032080614}"/>
                </a:ext>
              </a:extLst>
            </p:cNvPr>
            <p:cNvGrpSpPr/>
            <p:nvPr/>
          </p:nvGrpSpPr>
          <p:grpSpPr>
            <a:xfrm>
              <a:off x="3535478" y="1779993"/>
              <a:ext cx="5706571" cy="3562651"/>
              <a:chOff x="3535478" y="1779993"/>
              <a:chExt cx="5706571" cy="3562651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748F4673-0755-C454-F8F8-10504B5D29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19949" y="4882758"/>
                <a:ext cx="4120268" cy="459886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AC38666B-C917-6687-92D8-DA7071994C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96684" y="1858310"/>
                <a:ext cx="1045365" cy="2835373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649A209A-FD10-6803-3386-07310C674D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35478" y="1779993"/>
                <a:ext cx="5517496" cy="3407555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91A0D38-2A70-358A-7ECB-2C8D419063F3}"/>
                </a:ext>
              </a:extLst>
            </p:cNvPr>
            <p:cNvGrpSpPr/>
            <p:nvPr/>
          </p:nvGrpSpPr>
          <p:grpSpPr>
            <a:xfrm>
              <a:off x="1911379" y="1095764"/>
              <a:ext cx="2702865" cy="3650347"/>
              <a:chOff x="1911379" y="1095764"/>
              <a:chExt cx="2702865" cy="3650347"/>
            </a:xfrm>
          </p:grpSpPr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8A6B3C6E-29AD-34EF-2174-39EC6A0820CB}"/>
                  </a:ext>
                </a:extLst>
              </p:cNvPr>
              <p:cNvCxnSpPr>
                <a:stCxn id="38" idx="6"/>
                <a:endCxn id="35" idx="3"/>
              </p:cNvCxnSpPr>
              <p:nvPr/>
            </p:nvCxnSpPr>
            <p:spPr>
              <a:xfrm flipV="1">
                <a:off x="2870347" y="2391164"/>
                <a:ext cx="1743897" cy="2344403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ECE39C59-5AF7-9AD3-E04A-231588767611}"/>
                  </a:ext>
                </a:extLst>
              </p:cNvPr>
              <p:cNvCxnSpPr>
                <a:stCxn id="35" idx="1"/>
                <a:endCxn id="34" idx="5"/>
              </p:cNvCxnSpPr>
              <p:nvPr/>
            </p:nvCxnSpPr>
            <p:spPr>
              <a:xfrm flipH="1" flipV="1">
                <a:off x="2919754" y="1095764"/>
                <a:ext cx="1694490" cy="917250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998301EA-2A6A-E4DC-0AC1-ACC5FB65DBEB}"/>
                  </a:ext>
                </a:extLst>
              </p:cNvPr>
              <p:cNvCxnSpPr>
                <a:cxnSpLocks/>
                <a:stCxn id="34" idx="3"/>
                <a:endCxn id="36" idx="0"/>
              </p:cNvCxnSpPr>
              <p:nvPr/>
            </p:nvCxnSpPr>
            <p:spPr>
              <a:xfrm flipH="1">
                <a:off x="1911379" y="1095764"/>
                <a:ext cx="630225" cy="1106325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91FE426-6F07-D08C-DA52-32FAEF977C44}"/>
                  </a:ext>
                </a:extLst>
              </p:cNvPr>
              <p:cNvCxnSpPr>
                <a:cxnSpLocks/>
                <a:stCxn id="36" idx="4"/>
              </p:cNvCxnSpPr>
              <p:nvPr/>
            </p:nvCxnSpPr>
            <p:spPr>
              <a:xfrm>
                <a:off x="1911379" y="2736873"/>
                <a:ext cx="612410" cy="2009238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A930640-0CD9-D8B4-F10B-5F92B4F6507B}"/>
              </a:ext>
            </a:extLst>
          </p:cNvPr>
          <p:cNvGrpSpPr/>
          <p:nvPr/>
        </p:nvGrpSpPr>
        <p:grpSpPr>
          <a:xfrm>
            <a:off x="2198822" y="1596705"/>
            <a:ext cx="6971558" cy="3892611"/>
            <a:chOff x="1759910" y="1106075"/>
            <a:chExt cx="6971558" cy="3892611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AE1E325-5640-4136-95CA-C0B10888B2F7}"/>
                </a:ext>
              </a:extLst>
            </p:cNvPr>
            <p:cNvSpPr txBox="1"/>
            <p:nvPr/>
          </p:nvSpPr>
          <p:spPr>
            <a:xfrm>
              <a:off x="6129551" y="2896928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431102E-89D9-B3F9-5572-43FA63A70990}"/>
                </a:ext>
              </a:extLst>
            </p:cNvPr>
            <p:cNvSpPr txBox="1"/>
            <p:nvPr/>
          </p:nvSpPr>
          <p:spPr>
            <a:xfrm>
              <a:off x="6146230" y="4475466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52B638D-D815-1565-EEF6-73111BFAA956}"/>
                </a:ext>
              </a:extLst>
            </p:cNvPr>
            <p:cNvSpPr txBox="1"/>
            <p:nvPr/>
          </p:nvSpPr>
          <p:spPr>
            <a:xfrm>
              <a:off x="8196684" y="3008030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73B9FE8-6EF9-038B-80B7-C92EB278BEF0}"/>
                </a:ext>
              </a:extLst>
            </p:cNvPr>
            <p:cNvSpPr txBox="1"/>
            <p:nvPr/>
          </p:nvSpPr>
          <p:spPr>
            <a:xfrm>
              <a:off x="3634940" y="1106075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B2FC400-11F0-9F2E-2D92-1D27080F7756}"/>
                </a:ext>
              </a:extLst>
            </p:cNvPr>
            <p:cNvSpPr txBox="1"/>
            <p:nvPr/>
          </p:nvSpPr>
          <p:spPr>
            <a:xfrm>
              <a:off x="1759910" y="1216833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0B1D291-1062-097F-A109-1AB217D0E08F}"/>
                </a:ext>
              </a:extLst>
            </p:cNvPr>
            <p:cNvSpPr txBox="1"/>
            <p:nvPr/>
          </p:nvSpPr>
          <p:spPr>
            <a:xfrm>
              <a:off x="3423936" y="3008030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132B301-9825-5647-1965-11C6BE173726}"/>
                </a:ext>
              </a:extLst>
            </p:cNvPr>
            <p:cNvSpPr txBox="1"/>
            <p:nvPr/>
          </p:nvSpPr>
          <p:spPr>
            <a:xfrm>
              <a:off x="2036845" y="3195653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D343F34A-6080-1CFF-8C1F-5D9AA45A3C91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The Stochastic Multiagent Orienteering Problem</a:t>
            </a:r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2F02ED60-2C65-7F4B-0709-1443A691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10</a:t>
            </a:fld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B38A87F-8F4C-FF5F-1738-903FB9DEAC7B}"/>
              </a:ext>
            </a:extLst>
          </p:cNvPr>
          <p:cNvSpPr/>
          <p:nvPr/>
        </p:nvSpPr>
        <p:spPr>
          <a:xfrm>
            <a:off x="10848593" y="3786603"/>
            <a:ext cx="534784" cy="534784"/>
          </a:xfrm>
          <a:prstGeom prst="ellipse">
            <a:avLst/>
          </a:prstGeom>
          <a:solidFill>
            <a:srgbClr val="FFB482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5E212A-5335-4095-4BCA-750322B58C03}"/>
              </a:ext>
            </a:extLst>
          </p:cNvPr>
          <p:cNvSpPr txBox="1"/>
          <p:nvPr/>
        </p:nvSpPr>
        <p:spPr>
          <a:xfrm>
            <a:off x="10058400" y="4385733"/>
            <a:ext cx="2044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Unvisited</a:t>
            </a:r>
          </a:p>
          <a:p>
            <a:pPr algn="ctr"/>
            <a:r>
              <a:rPr lang="en-US" dirty="0"/>
              <a:t>(exceeds budget)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2BCDFE8-A57C-D4FB-D2B2-6EE4048CDBA5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108B38A-039E-2578-CFEE-0054E50CBCC6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E77B451-862E-144E-4DDE-BE1C4A34EC0B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73B9246-DCC8-70EA-E4E7-A9804ED5C512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9A7092C-BBAF-B781-9973-C7A54D71D229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7F50087-20E4-4347-CFD1-A3450750FAC6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FECE2E7-96EE-A7C3-F9CF-DD89AB40F2F7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267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21C1E-3E99-B81E-BFE7-9050A73E8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308AFA-8D80-49FC-35DE-C92B22560425}"/>
              </a:ext>
            </a:extLst>
          </p:cNvPr>
          <p:cNvSpPr/>
          <p:nvPr/>
        </p:nvSpPr>
        <p:spPr>
          <a:xfrm>
            <a:off x="838200" y="2405675"/>
            <a:ext cx="10515600" cy="167272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How can a hybrid centralized-decentralized network topology available in Mothership-Passenger systems be used to solve complex orienteering problems?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E6B578-0607-93D3-870E-55642FE7A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11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76B9200-A05C-A10E-F3B5-70256FE7E65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C41D3C6-E868-D06F-0DD9-B48FAE94BAC1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AE2AE07-A854-9A6A-C686-1940A3AD9A2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5403B29-DA48-916D-5B92-3C52A95391CA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8451DE6-DF2E-1E81-EAAC-0015E61E3092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B1211AF-870A-60BA-44F0-58A3CF7F1985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2A29CD8-823D-F744-8260-A2A42E95C083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80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7933D-3CAD-D1D5-2383-FACD6CCD0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2543F-F669-6799-7EFA-F1CE9197B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0FB27B-55AD-D4BC-93E5-67AE2E51CB16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Hybrid Mission Planning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5D20B1-D837-A330-2E54-13215235EA17}"/>
              </a:ext>
            </a:extLst>
          </p:cNvPr>
          <p:cNvSpPr/>
          <p:nvPr/>
        </p:nvSpPr>
        <p:spPr>
          <a:xfrm>
            <a:off x="1096100" y="2444234"/>
            <a:ext cx="4801780" cy="1554415"/>
          </a:xfrm>
          <a:prstGeom prst="roundRect">
            <a:avLst/>
          </a:prstGeom>
          <a:solidFill>
            <a:srgbClr val="FF63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algn="ctr"/>
            <a:r>
              <a:rPr lang="en-US" sz="2400" b="1" dirty="0">
                <a:cs typeface="Times New Roman" panose="02020603050405020304" pitchFamily="18" charset="0"/>
              </a:rPr>
              <a:t>Passenger </a:t>
            </a:r>
            <a:r>
              <a:rPr lang="en-US" sz="2400" b="1" i="1" dirty="0">
                <a:cs typeface="Times New Roman" panose="02020603050405020304" pitchFamily="18" charset="0"/>
              </a:rPr>
              <a:t>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Use up-to-date local observations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Respond quickly to local disturbances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0A72ABB-3553-7322-5DB8-E9A7169ED3FE}"/>
              </a:ext>
            </a:extLst>
          </p:cNvPr>
          <p:cNvSpPr/>
          <p:nvPr/>
        </p:nvSpPr>
        <p:spPr>
          <a:xfrm>
            <a:off x="6470904" y="2444233"/>
            <a:ext cx="4801780" cy="1554415"/>
          </a:xfrm>
          <a:prstGeom prst="roundRect">
            <a:avLst/>
          </a:prstGeom>
          <a:solidFill>
            <a:srgbClr val="57A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algn="ctr"/>
            <a:r>
              <a:rPr lang="en-US" sz="2400" b="1" dirty="0">
                <a:cs typeface="Times New Roman" panose="02020603050405020304" pitchFamily="18" charset="0"/>
              </a:rPr>
              <a:t>Mothership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cs typeface="Times New Roman" panose="02020603050405020304" pitchFamily="18" charset="0"/>
              </a:rPr>
              <a:t>Use aggregated global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cs typeface="Times New Roman" panose="02020603050405020304" pitchFamily="18" charset="0"/>
              </a:rPr>
              <a:t>Coordinate system-level actions</a:t>
            </a:r>
            <a:endParaRPr lang="en-US" sz="2000" b="1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46A57BD-9E8E-3244-FDAC-FC4A83A5120E}"/>
              </a:ext>
            </a:extLst>
          </p:cNvPr>
          <p:cNvSpPr/>
          <p:nvPr/>
        </p:nvSpPr>
        <p:spPr>
          <a:xfrm>
            <a:off x="2156196" y="1515869"/>
            <a:ext cx="2681587" cy="5323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Observed local data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C3E5883-8D9B-8F18-E5A3-B1F31DBA9602}"/>
              </a:ext>
            </a:extLst>
          </p:cNvPr>
          <p:cNvSpPr/>
          <p:nvPr/>
        </p:nvSpPr>
        <p:spPr>
          <a:xfrm>
            <a:off x="2156196" y="4447717"/>
            <a:ext cx="2681587" cy="5323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Locally-informed plans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31443CE-71F4-32B3-1470-D17085AD8F2F}"/>
              </a:ext>
            </a:extLst>
          </p:cNvPr>
          <p:cNvSpPr/>
          <p:nvPr/>
        </p:nvSpPr>
        <p:spPr>
          <a:xfrm>
            <a:off x="7531000" y="1515869"/>
            <a:ext cx="2681587" cy="5323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Received global data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6A7253E-9A56-8AAE-90AD-66155ACDF794}"/>
              </a:ext>
            </a:extLst>
          </p:cNvPr>
          <p:cNvSpPr/>
          <p:nvPr/>
        </p:nvSpPr>
        <p:spPr>
          <a:xfrm>
            <a:off x="7531000" y="4447717"/>
            <a:ext cx="2681587" cy="5323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Globally-informed plans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88DEE0D-BCB7-E608-9F79-679E3D62624B}"/>
              </a:ext>
            </a:extLst>
          </p:cNvPr>
          <p:cNvCxnSpPr>
            <a:cxnSpLocks/>
            <a:stCxn id="41" idx="2"/>
            <a:endCxn id="2" idx="0"/>
          </p:cNvCxnSpPr>
          <p:nvPr/>
        </p:nvCxnSpPr>
        <p:spPr>
          <a:xfrm>
            <a:off x="3496990" y="2048256"/>
            <a:ext cx="0" cy="39597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684F52E-86E3-FDAA-58A4-582F72EA20FA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>
            <a:off x="3496990" y="3998649"/>
            <a:ext cx="0" cy="44906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6EE2E86-C15F-FB7B-D45F-671418152946}"/>
              </a:ext>
            </a:extLst>
          </p:cNvPr>
          <p:cNvCxnSpPr>
            <a:cxnSpLocks/>
            <a:stCxn id="43" idx="2"/>
            <a:endCxn id="5" idx="0"/>
          </p:cNvCxnSpPr>
          <p:nvPr/>
        </p:nvCxnSpPr>
        <p:spPr>
          <a:xfrm>
            <a:off x="8871794" y="2048256"/>
            <a:ext cx="0" cy="39597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5A708D7-6DFF-2A54-0453-8864502384A4}"/>
              </a:ext>
            </a:extLst>
          </p:cNvPr>
          <p:cNvCxnSpPr>
            <a:cxnSpLocks/>
            <a:stCxn id="5" idx="2"/>
            <a:endCxn id="44" idx="0"/>
          </p:cNvCxnSpPr>
          <p:nvPr/>
        </p:nvCxnSpPr>
        <p:spPr>
          <a:xfrm>
            <a:off x="8871794" y="3998648"/>
            <a:ext cx="0" cy="44906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D33763E3-C6D1-1D5B-9EBD-7E6416CEC049}"/>
              </a:ext>
            </a:extLst>
          </p:cNvPr>
          <p:cNvGrpSpPr/>
          <p:nvPr/>
        </p:nvGrpSpPr>
        <p:grpSpPr>
          <a:xfrm>
            <a:off x="874911" y="1196501"/>
            <a:ext cx="5210553" cy="4626441"/>
            <a:chOff x="874911" y="1196501"/>
            <a:chExt cx="5210553" cy="462644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AFD9B01-9C22-DCBB-CFF2-B662EABC4E60}"/>
                </a:ext>
              </a:extLst>
            </p:cNvPr>
            <p:cNvSpPr/>
            <p:nvPr/>
          </p:nvSpPr>
          <p:spPr>
            <a:xfrm>
              <a:off x="887975" y="1196501"/>
              <a:ext cx="5197489" cy="4601183"/>
            </a:xfrm>
            <a:prstGeom prst="rect">
              <a:avLst/>
            </a:prstGeom>
            <a:noFill/>
            <a:ln w="28575">
              <a:solidFill>
                <a:srgbClr val="FF9F9A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DAFB15E-A6CB-4E69-D1BF-5E6136258684}"/>
                </a:ext>
              </a:extLst>
            </p:cNvPr>
            <p:cNvSpPr/>
            <p:nvPr/>
          </p:nvSpPr>
          <p:spPr>
            <a:xfrm>
              <a:off x="874911" y="5424109"/>
              <a:ext cx="2681587" cy="398833"/>
            </a:xfrm>
            <a:prstGeom prst="rect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Decentralized Planning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BC3DE9-E56D-73DE-0C94-2D6259FE7822}"/>
              </a:ext>
            </a:extLst>
          </p:cNvPr>
          <p:cNvGrpSpPr/>
          <p:nvPr/>
        </p:nvGrpSpPr>
        <p:grpSpPr>
          <a:xfrm>
            <a:off x="6259984" y="1196501"/>
            <a:ext cx="5210553" cy="4626442"/>
            <a:chOff x="6259984" y="1196501"/>
            <a:chExt cx="5210553" cy="462644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3080DE1-6F05-20F8-5997-C3D614961294}"/>
                </a:ext>
              </a:extLst>
            </p:cNvPr>
            <p:cNvSpPr/>
            <p:nvPr/>
          </p:nvSpPr>
          <p:spPr>
            <a:xfrm>
              <a:off x="6273048" y="1196501"/>
              <a:ext cx="5197489" cy="4601183"/>
            </a:xfrm>
            <a:prstGeom prst="rect">
              <a:avLst/>
            </a:prstGeom>
            <a:noFill/>
            <a:ln w="28575">
              <a:solidFill>
                <a:srgbClr val="92C6FF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DD25627-7C84-26B9-AB5F-7C467446824B}"/>
                </a:ext>
              </a:extLst>
            </p:cNvPr>
            <p:cNvSpPr/>
            <p:nvPr/>
          </p:nvSpPr>
          <p:spPr>
            <a:xfrm>
              <a:off x="6259984" y="5424110"/>
              <a:ext cx="2681587" cy="398833"/>
            </a:xfrm>
            <a:prstGeom prst="rect">
              <a:avLst/>
            </a:prstGeom>
            <a:solidFill>
              <a:srgbClr val="92C6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Centralized Planning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B191EBD-93B0-C980-28E1-471A82336F03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C855D66-4289-661E-50B2-8BA5E25A193E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F9FF627-E3C5-F52A-D994-E0BF0563C699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BE5C24F-60EE-94B0-ABA1-83968A4D025A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0E69FC9-88DF-40F8-603E-9F371F4B8428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F31DC50-116F-DBC7-C8E3-E37F0D5E206C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590B01-CEB3-AEE9-872A-0A43DCFCCA7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197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A8CB7-28AE-FBF8-4707-EDB4A37E7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C4D9F17C-C496-754E-08D1-7213ACBB5BFB}"/>
              </a:ext>
            </a:extLst>
          </p:cNvPr>
          <p:cNvGrpSpPr/>
          <p:nvPr/>
        </p:nvGrpSpPr>
        <p:grpSpPr>
          <a:xfrm>
            <a:off x="2883529" y="1849821"/>
            <a:ext cx="7329373" cy="3494354"/>
            <a:chOff x="5553070" y="1789881"/>
            <a:chExt cx="6009009" cy="3140325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4E75192-0EA6-713E-3EDC-345474B8FC4F}"/>
                </a:ext>
              </a:extLst>
            </p:cNvPr>
            <p:cNvSpPr/>
            <p:nvPr/>
          </p:nvSpPr>
          <p:spPr>
            <a:xfrm>
              <a:off x="5553070" y="1789881"/>
              <a:ext cx="3986664" cy="2543535"/>
            </a:xfrm>
            <a:prstGeom prst="roundRect">
              <a:avLst>
                <a:gd name="adj" fmla="val 11888"/>
              </a:avLst>
            </a:prstGeom>
            <a:solidFill>
              <a:srgbClr val="FF63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Passenger </a:t>
              </a:r>
              <a:r>
                <a:rPr lang="en-US" sz="2400" b="1" i="1" dirty="0">
                  <a:cs typeface="Times New Roman" panose="02020603050405020304" pitchFamily="18" charset="0"/>
                </a:rPr>
                <a:t>k</a:t>
              </a:r>
              <a:endParaRPr lang="en-US" sz="2400" b="1" i="1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5926BCC-5696-5BB8-9AC9-06229A7DDC1B}"/>
                </a:ext>
              </a:extLst>
            </p:cNvPr>
            <p:cNvSpPr/>
            <p:nvPr/>
          </p:nvSpPr>
          <p:spPr>
            <a:xfrm>
              <a:off x="6461675" y="3549213"/>
              <a:ext cx="2202975" cy="5440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cs typeface="Times New Roman" panose="02020603050405020304" pitchFamily="18" charset="0"/>
                </a:rPr>
                <a:t>Plan Valuation &amp; Selection</a:t>
              </a:r>
              <a:endParaRPr lang="en-US" sz="2000" i="1" dirty="0">
                <a:cs typeface="Times New Roman" panose="02020603050405020304" pitchFamily="18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2E8E8E9-9BDC-D191-30FF-D73E63904725}"/>
                </a:ext>
              </a:extLst>
            </p:cNvPr>
            <p:cNvSpPr/>
            <p:nvPr/>
          </p:nvSpPr>
          <p:spPr>
            <a:xfrm>
              <a:off x="7563161" y="2401258"/>
              <a:ext cx="1742355" cy="54403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Dec-MCTS</a:t>
              </a:r>
            </a:p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(Best et al. 2020)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48EF00C5-D428-66DD-58D3-EFA4841D80A3}"/>
                </a:ext>
              </a:extLst>
            </p:cNvPr>
            <p:cNvSpPr/>
            <p:nvPr/>
          </p:nvSpPr>
          <p:spPr>
            <a:xfrm>
              <a:off x="6461675" y="4529601"/>
              <a:ext cx="2202975" cy="400605"/>
            </a:xfrm>
            <a:prstGeom prst="roundRect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Local Candidate Plans</a:t>
              </a:r>
            </a:p>
          </p:txBody>
        </p: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E8D12909-118B-BEBC-DC33-EEACB38CA8F3}"/>
                </a:ext>
              </a:extLst>
            </p:cNvPr>
            <p:cNvCxnSpPr>
              <a:cxnSpLocks/>
              <a:stCxn id="49" idx="2"/>
              <a:endCxn id="47" idx="0"/>
            </p:cNvCxnSpPr>
            <p:nvPr/>
          </p:nvCxnSpPr>
          <p:spPr>
            <a:xfrm rot="5400000">
              <a:off x="7696793" y="2811667"/>
              <a:ext cx="603916" cy="871176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AD311BA-9CB2-470A-8114-7505EE56E8BB}"/>
                </a:ext>
              </a:extLst>
            </p:cNvPr>
            <p:cNvCxnSpPr>
              <a:stCxn id="47" idx="2"/>
              <a:endCxn id="50" idx="0"/>
            </p:cNvCxnSpPr>
            <p:nvPr/>
          </p:nvCxnSpPr>
          <p:spPr>
            <a:xfrm>
              <a:off x="7563163" y="4093253"/>
              <a:ext cx="0" cy="436348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38AE63F-7AB1-295E-4D4A-E12C90D33AE6}"/>
                </a:ext>
              </a:extLst>
            </p:cNvPr>
            <p:cNvSpPr/>
            <p:nvPr/>
          </p:nvSpPr>
          <p:spPr>
            <a:xfrm>
              <a:off x="9881884" y="2852687"/>
              <a:ext cx="1680195" cy="837009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cs typeface="Times New Roman" panose="02020603050405020304" pitchFamily="18" charset="0"/>
                </a:rPr>
                <a:t>Neighboring Robots</a:t>
              </a:r>
            </a:p>
          </p:txBody>
        </p: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E9958E01-9B2B-6195-25B1-802120D814DE}"/>
                </a:ext>
              </a:extLst>
            </p:cNvPr>
            <p:cNvCxnSpPr>
              <a:stCxn id="50" idx="3"/>
              <a:endCxn id="45" idx="2"/>
            </p:cNvCxnSpPr>
            <p:nvPr/>
          </p:nvCxnSpPr>
          <p:spPr>
            <a:xfrm flipV="1">
              <a:off x="8664649" y="3689696"/>
              <a:ext cx="2057332" cy="1040208"/>
            </a:xfrm>
            <a:prstGeom prst="bentConnector2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60F52B-789F-D95B-E977-725DDEE56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F8ACED-8BE1-CECA-6BF4-F1B28BC3392B}"/>
              </a:ext>
            </a:extLst>
          </p:cNvPr>
          <p:cNvSpPr txBox="1"/>
          <p:nvPr/>
        </p:nvSpPr>
        <p:spPr>
          <a:xfrm>
            <a:off x="249705" y="154541"/>
            <a:ext cx="114522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Decentralized Planning with Decentralized Monte Carlo Tree Search (Dec-MCTS)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E121FD-025A-E0D3-2CF7-DA4678E01830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6669667-A605-8CB0-9D2E-E3EAEB234858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3337557-2A6E-C86F-A1C4-91BA70EEB54F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AB27C1A-8E79-FB67-FE31-4A7373CC1395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9FD19D0-B3FE-F927-E12C-30C83CE34E44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889D47B-E23C-CF66-36C5-36B541E5151D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B334492-333D-5E16-9A26-6EFDCA612280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7447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A20D5-F928-F067-5545-674C1A240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3BEC5-380B-2E85-2566-83A6AA2EA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B80F7F-1884-9F4D-5357-DCBC7B487811}"/>
              </a:ext>
            </a:extLst>
          </p:cNvPr>
          <p:cNvSpPr txBox="1"/>
          <p:nvPr/>
        </p:nvSpPr>
        <p:spPr>
          <a:xfrm>
            <a:off x="249705" y="154541"/>
            <a:ext cx="116490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Centralized Planning with Simulation-Biased Randomized Variable Neighborhood Search (Sim-BRVNS)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6CD3A0C-BE54-FCFE-765A-81A1700BC2E2}"/>
              </a:ext>
            </a:extLst>
          </p:cNvPr>
          <p:cNvGrpSpPr/>
          <p:nvPr/>
        </p:nvGrpSpPr>
        <p:grpSpPr>
          <a:xfrm>
            <a:off x="3754199" y="2140676"/>
            <a:ext cx="4683601" cy="2892974"/>
            <a:chOff x="4234843" y="2028343"/>
            <a:chExt cx="3877539" cy="2395084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4724AE4-AEB4-83F7-B51B-2AC77AC3E903}"/>
                </a:ext>
              </a:extLst>
            </p:cNvPr>
            <p:cNvSpPr/>
            <p:nvPr/>
          </p:nvSpPr>
          <p:spPr>
            <a:xfrm>
              <a:off x="4234843" y="2028343"/>
              <a:ext cx="3877539" cy="1767538"/>
            </a:xfrm>
            <a:prstGeom prst="roundRect">
              <a:avLst/>
            </a:prstGeom>
            <a:solidFill>
              <a:srgbClr val="57A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Mothership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C576A6C-0308-6318-8759-6DB9BAD0BFFB}"/>
                </a:ext>
              </a:extLst>
            </p:cNvPr>
            <p:cNvSpPr/>
            <p:nvPr/>
          </p:nvSpPr>
          <p:spPr>
            <a:xfrm>
              <a:off x="4948743" y="2736328"/>
              <a:ext cx="2469677" cy="72122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Centralized Solver</a:t>
              </a:r>
            </a:p>
            <a:p>
              <a:pPr algn="ctr"/>
              <a:r>
                <a:rPr lang="en-US" sz="2000" i="1" dirty="0">
                  <a:cs typeface="Times New Roman" panose="02020603050405020304" pitchFamily="18" charset="0"/>
                </a:rPr>
                <a:t>(Sim-BRVNS [</a:t>
              </a:r>
              <a:r>
                <a:rPr lang="en-US" sz="2000" i="1" dirty="0">
                  <a:highlight>
                    <a:srgbClr val="FFFF00"/>
                  </a:highlight>
                  <a:cs typeface="Times New Roman" panose="02020603050405020304" pitchFamily="18" charset="0"/>
                </a:rPr>
                <a:t>X</a:t>
              </a:r>
              <a:r>
                <a:rPr lang="en-US" sz="2000" i="1" dirty="0">
                  <a:cs typeface="Times New Roman" panose="02020603050405020304" pitchFamily="18" charset="0"/>
                </a:rPr>
                <a:t>])</a:t>
              </a:r>
              <a:endParaRPr lang="en-US" sz="2000" dirty="0"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D6BF658F-3EFE-C3A7-8CD5-A3AC4FDC22A0}"/>
                    </a:ext>
                  </a:extLst>
                </p:cNvPr>
                <p:cNvSpPr/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solidFill>
                  <a:srgbClr val="8DE5A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60B0065A-49A2-9F4F-FA60-25CF3D3E6D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blipFill>
                  <a:blip r:embed="rId4"/>
                  <a:stretch>
                    <a:fillRect b="-13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DA0976E1-D549-994C-D09E-085F4D26DEE9}"/>
                    </a:ext>
                  </a:extLst>
                </p:cNvPr>
                <p:cNvSpPr/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solidFill>
                  <a:srgbClr val="FF9F9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DA0976E1-D549-994C-D09E-085F4D26DE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blipFill>
                  <a:blip r:embed="rId5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D5F41176-0319-9760-2836-699F084D7BAC}"/>
                    </a:ext>
                  </a:extLst>
                </p:cNvPr>
                <p:cNvSpPr/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solidFill>
                  <a:srgbClr val="D0BB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8DB62DFA-9E50-6050-960C-FA1ECD55E9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5A6FC85-9212-AD5F-7A54-6E7D3A259696}"/>
                </a:ext>
              </a:extLst>
            </p:cNvPr>
            <p:cNvSpPr/>
            <p:nvPr/>
          </p:nvSpPr>
          <p:spPr>
            <a:xfrm>
              <a:off x="4234844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CB2C0B0-F42A-5FA3-BECD-D11902CB4497}"/>
                </a:ext>
              </a:extLst>
            </p:cNvPr>
            <p:cNvSpPr/>
            <p:nvPr/>
          </p:nvSpPr>
          <p:spPr>
            <a:xfrm>
              <a:off x="4396267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87630DB-D0BC-5FF5-CA0B-BC9716687C64}"/>
                </a:ext>
              </a:extLst>
            </p:cNvPr>
            <p:cNvSpPr/>
            <p:nvPr/>
          </p:nvSpPr>
          <p:spPr>
            <a:xfrm>
              <a:off x="4557690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AF360AD-2D10-4293-A0D6-A2013556190C}"/>
                </a:ext>
              </a:extLst>
            </p:cNvPr>
            <p:cNvSpPr/>
            <p:nvPr/>
          </p:nvSpPr>
          <p:spPr>
            <a:xfrm>
              <a:off x="7704116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AFCA7F-64CE-400D-C06A-44BCEFB863BB}"/>
                </a:ext>
              </a:extLst>
            </p:cNvPr>
            <p:cNvSpPr/>
            <p:nvPr/>
          </p:nvSpPr>
          <p:spPr>
            <a:xfrm>
              <a:off x="7865539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183E98B-3B2B-0879-92E4-4083933D2805}"/>
                </a:ext>
              </a:extLst>
            </p:cNvPr>
            <p:cNvSpPr/>
            <p:nvPr/>
          </p:nvSpPr>
          <p:spPr>
            <a:xfrm>
              <a:off x="8026962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244FCAA4-07BD-CDD3-CB36-C58C2501972A}"/>
                </a:ext>
              </a:extLst>
            </p:cNvPr>
            <p:cNvCxnSpPr>
              <a:stCxn id="27" idx="2"/>
              <a:endCxn id="30" idx="0"/>
            </p:cNvCxnSpPr>
            <p:nvPr/>
          </p:nvCxnSpPr>
          <p:spPr>
            <a:xfrm rot="5400000">
              <a:off x="5424074" y="3214602"/>
              <a:ext cx="516559" cy="1002459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7FA164F2-8F91-0010-7342-2402DF56B1AC}"/>
                </a:ext>
              </a:extLst>
            </p:cNvPr>
            <p:cNvCxnSpPr>
              <a:stCxn id="27" idx="2"/>
              <a:endCxn id="29" idx="0"/>
            </p:cNvCxnSpPr>
            <p:nvPr/>
          </p:nvCxnSpPr>
          <p:spPr>
            <a:xfrm rot="16200000" flipH="1">
              <a:off x="6433742" y="3207392"/>
              <a:ext cx="516559" cy="1016878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B280F55-6D53-001C-F45E-C4712D62442C}"/>
                </a:ext>
              </a:extLst>
            </p:cNvPr>
            <p:cNvCxnSpPr>
              <a:stCxn id="27" idx="2"/>
              <a:endCxn id="28" idx="0"/>
            </p:cNvCxnSpPr>
            <p:nvPr/>
          </p:nvCxnSpPr>
          <p:spPr>
            <a:xfrm flipH="1">
              <a:off x="6181053" y="3457552"/>
              <a:ext cx="2529" cy="516559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201C48C-7475-1B70-DF01-B4544F029065}"/>
              </a:ext>
            </a:extLst>
          </p:cNvPr>
          <p:cNvGrpSpPr/>
          <p:nvPr/>
        </p:nvGrpSpPr>
        <p:grpSpPr>
          <a:xfrm>
            <a:off x="3761639" y="2140676"/>
            <a:ext cx="4683601" cy="2892974"/>
            <a:chOff x="4234843" y="2028343"/>
            <a:chExt cx="3877539" cy="239508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D32D89B-B904-7623-1552-EC34C19A85AD}"/>
                </a:ext>
              </a:extLst>
            </p:cNvPr>
            <p:cNvSpPr/>
            <p:nvPr/>
          </p:nvSpPr>
          <p:spPr>
            <a:xfrm>
              <a:off x="4234843" y="2028343"/>
              <a:ext cx="3877539" cy="1767538"/>
            </a:xfrm>
            <a:prstGeom prst="roundRect">
              <a:avLst/>
            </a:prstGeom>
            <a:solidFill>
              <a:srgbClr val="57A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Mothership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F717DB-3F38-230A-1B7E-53CAF5F9DCA9}"/>
                </a:ext>
              </a:extLst>
            </p:cNvPr>
            <p:cNvSpPr/>
            <p:nvPr/>
          </p:nvSpPr>
          <p:spPr>
            <a:xfrm>
              <a:off x="4948743" y="2736328"/>
              <a:ext cx="2469677" cy="6408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Sim-BRVNS</a:t>
              </a:r>
            </a:p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(Panadero et al. 2023)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3C2F60E7-1CFB-A477-3052-8751FE8DFCF1}"/>
                    </a:ext>
                  </a:extLst>
                </p:cNvPr>
                <p:cNvSpPr/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solidFill>
                  <a:srgbClr val="8DE5A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3C2F60E7-1CFB-A477-3052-8751FE8DFC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blipFill>
                  <a:blip r:embed="rId7"/>
                  <a:stretch>
                    <a:fillRect b="-1216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8B4DC252-5947-6DD8-BAD1-339EB970E7CB}"/>
                    </a:ext>
                  </a:extLst>
                </p:cNvPr>
                <p:cNvSpPr/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solidFill>
                  <a:srgbClr val="FF9F9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8B4DC252-5947-6DD8-BAD1-339EB970E7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blipFill>
                  <a:blip r:embed="rId8"/>
                  <a:stretch>
                    <a:fillRect b="-13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F3472B21-7BE7-E514-8B55-FE217685EA11}"/>
                    </a:ext>
                  </a:extLst>
                </p:cNvPr>
                <p:cNvSpPr/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solidFill>
                  <a:srgbClr val="D0BB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F3472B21-7BE7-E514-8B55-FE217685EA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blipFill>
                  <a:blip r:embed="rId9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65D7D2-14FE-EDE9-E336-382203D24A43}"/>
                </a:ext>
              </a:extLst>
            </p:cNvPr>
            <p:cNvSpPr/>
            <p:nvPr/>
          </p:nvSpPr>
          <p:spPr>
            <a:xfrm>
              <a:off x="4234844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3B01395-A05D-361F-C267-5D2B63FC9061}"/>
                </a:ext>
              </a:extLst>
            </p:cNvPr>
            <p:cNvSpPr/>
            <p:nvPr/>
          </p:nvSpPr>
          <p:spPr>
            <a:xfrm>
              <a:off x="4396267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F99E9F9-F6AD-F6E0-AB65-062CA931699A}"/>
                </a:ext>
              </a:extLst>
            </p:cNvPr>
            <p:cNvSpPr/>
            <p:nvPr/>
          </p:nvSpPr>
          <p:spPr>
            <a:xfrm>
              <a:off x="4557690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CD4906AF-74C7-D883-3721-540A173E1CDD}"/>
                </a:ext>
              </a:extLst>
            </p:cNvPr>
            <p:cNvCxnSpPr>
              <a:cxnSpLocks/>
              <a:stCxn id="9" idx="2"/>
              <a:endCxn id="18" idx="0"/>
            </p:cNvCxnSpPr>
            <p:nvPr/>
          </p:nvCxnSpPr>
          <p:spPr>
            <a:xfrm rot="5400000">
              <a:off x="5383866" y="3174395"/>
              <a:ext cx="596974" cy="1002459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1EC7E80D-98A8-5C86-4F08-87415F99486A}"/>
                </a:ext>
              </a:extLst>
            </p:cNvPr>
            <p:cNvCxnSpPr>
              <a:cxnSpLocks/>
              <a:stCxn id="9" idx="2"/>
              <a:endCxn id="17" idx="0"/>
            </p:cNvCxnSpPr>
            <p:nvPr/>
          </p:nvCxnSpPr>
          <p:spPr>
            <a:xfrm rot="16200000" flipH="1">
              <a:off x="6393534" y="3167185"/>
              <a:ext cx="596974" cy="1016878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ACDCB049-E2CD-08AC-1811-E4B5A37F9866}"/>
                </a:ext>
              </a:extLst>
            </p:cNvPr>
            <p:cNvCxnSpPr>
              <a:cxnSpLocks/>
              <a:stCxn id="9" idx="2"/>
              <a:endCxn id="16" idx="0"/>
            </p:cNvCxnSpPr>
            <p:nvPr/>
          </p:nvCxnSpPr>
          <p:spPr>
            <a:xfrm flipH="1">
              <a:off x="6181053" y="3377137"/>
              <a:ext cx="2529" cy="59697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681074F-E0B5-7664-D413-5C4E7911EFF8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36EA372-85E7-C0F2-811B-0BB5B276A6B9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D2FBF37-C279-7241-8692-B7E0FAF36DCE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071455-209E-5FD6-AB6B-C24B23E72E30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A003E05-A374-1C23-48E5-B8B7D9E1F58F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26AC714-4240-20F9-700B-7DAA7603E573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8F8F066-A662-0A83-8F80-719191EC9055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EE89550-CDDB-50F5-867D-744A52112E4B}"/>
              </a:ext>
            </a:extLst>
          </p:cNvPr>
          <p:cNvSpPr txBox="1"/>
          <p:nvPr/>
        </p:nvSpPr>
        <p:spPr>
          <a:xfrm>
            <a:off x="4976342" y="5127585"/>
            <a:ext cx="223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Joint solutions</a:t>
            </a:r>
          </a:p>
        </p:txBody>
      </p:sp>
    </p:spTree>
    <p:extLst>
      <p:ext uri="{BB962C8B-B14F-4D97-AF65-F5344CB8AC3E}">
        <p14:creationId xmlns:p14="http://schemas.microsoft.com/office/powerpoint/2010/main" val="721224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08403-9B61-5450-F703-9B6973215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3E0F0081-409C-CDBC-44E7-BC4EC821D922}"/>
              </a:ext>
            </a:extLst>
          </p:cNvPr>
          <p:cNvGrpSpPr/>
          <p:nvPr/>
        </p:nvGrpSpPr>
        <p:grpSpPr>
          <a:xfrm>
            <a:off x="5553070" y="1789881"/>
            <a:ext cx="6009009" cy="3140325"/>
            <a:chOff x="5553070" y="1789881"/>
            <a:chExt cx="6009009" cy="3140325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2F4F7C1F-C9FE-2C68-F261-40730B3B9DB0}"/>
                </a:ext>
              </a:extLst>
            </p:cNvPr>
            <p:cNvSpPr/>
            <p:nvPr/>
          </p:nvSpPr>
          <p:spPr>
            <a:xfrm>
              <a:off x="5553070" y="1789881"/>
              <a:ext cx="3986664" cy="2543535"/>
            </a:xfrm>
            <a:prstGeom prst="roundRect">
              <a:avLst>
                <a:gd name="adj" fmla="val 11888"/>
              </a:avLst>
            </a:prstGeom>
            <a:solidFill>
              <a:srgbClr val="FF63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Passenger </a:t>
              </a:r>
              <a:r>
                <a:rPr lang="en-US" sz="2400" b="1" i="1" dirty="0">
                  <a:cs typeface="Times New Roman" panose="02020603050405020304" pitchFamily="18" charset="0"/>
                </a:rPr>
                <a:t>k</a:t>
              </a:r>
              <a:endParaRPr lang="en-US" sz="2400" b="1" i="1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FFE9BF1-2DEA-6DF7-F344-2BC49B96C919}"/>
                </a:ext>
              </a:extLst>
            </p:cNvPr>
            <p:cNvSpPr/>
            <p:nvPr/>
          </p:nvSpPr>
          <p:spPr>
            <a:xfrm>
              <a:off x="6461675" y="3549213"/>
              <a:ext cx="2202975" cy="5440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cs typeface="Times New Roman" panose="02020603050405020304" pitchFamily="18" charset="0"/>
                </a:rPr>
                <a:t>Plan Valuation &amp; Selection</a:t>
              </a:r>
              <a:endParaRPr lang="en-US" sz="2000" i="1" dirty="0">
                <a:cs typeface="Times New Roman" panose="02020603050405020304" pitchFamily="18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730B82A-99C1-7EFC-E646-2862CC8785ED}"/>
                </a:ext>
              </a:extLst>
            </p:cNvPr>
            <p:cNvSpPr/>
            <p:nvPr/>
          </p:nvSpPr>
          <p:spPr>
            <a:xfrm>
              <a:off x="7563161" y="2401258"/>
              <a:ext cx="1742355" cy="54403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Dec-MCTS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D8885703-0CD3-2BFC-F877-452AA99FBD02}"/>
                </a:ext>
              </a:extLst>
            </p:cNvPr>
            <p:cNvSpPr/>
            <p:nvPr/>
          </p:nvSpPr>
          <p:spPr>
            <a:xfrm>
              <a:off x="6461675" y="4529601"/>
              <a:ext cx="2202975" cy="400605"/>
            </a:xfrm>
            <a:prstGeom prst="roundRect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Candidate Plans</a:t>
              </a:r>
            </a:p>
          </p:txBody>
        </p: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077B9448-265F-13F0-4DA8-7F3066C51420}"/>
                </a:ext>
              </a:extLst>
            </p:cNvPr>
            <p:cNvCxnSpPr>
              <a:cxnSpLocks/>
              <a:stCxn id="49" idx="2"/>
              <a:endCxn id="47" idx="0"/>
            </p:cNvCxnSpPr>
            <p:nvPr/>
          </p:nvCxnSpPr>
          <p:spPr>
            <a:xfrm rot="5400000">
              <a:off x="7696793" y="2811667"/>
              <a:ext cx="603916" cy="871176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820AEC0-0E31-E4BF-CBDF-96251E6AAD90}"/>
                </a:ext>
              </a:extLst>
            </p:cNvPr>
            <p:cNvCxnSpPr>
              <a:stCxn id="47" idx="2"/>
              <a:endCxn id="50" idx="0"/>
            </p:cNvCxnSpPr>
            <p:nvPr/>
          </p:nvCxnSpPr>
          <p:spPr>
            <a:xfrm>
              <a:off x="7563163" y="4093253"/>
              <a:ext cx="0" cy="436348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50B47AC-E430-79F9-5420-B16FFE08ED6C}"/>
                </a:ext>
              </a:extLst>
            </p:cNvPr>
            <p:cNvSpPr/>
            <p:nvPr/>
          </p:nvSpPr>
          <p:spPr>
            <a:xfrm>
              <a:off x="9881884" y="2852687"/>
              <a:ext cx="1680195" cy="837009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cs typeface="Times New Roman" panose="02020603050405020304" pitchFamily="18" charset="0"/>
                </a:rPr>
                <a:t>Neighboring Robots</a:t>
              </a:r>
            </a:p>
          </p:txBody>
        </p: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4721EC7B-69AC-C884-19E7-D8FE93EBF90E}"/>
                </a:ext>
              </a:extLst>
            </p:cNvPr>
            <p:cNvCxnSpPr>
              <a:stCxn id="50" idx="3"/>
              <a:endCxn id="45" idx="2"/>
            </p:cNvCxnSpPr>
            <p:nvPr/>
          </p:nvCxnSpPr>
          <p:spPr>
            <a:xfrm flipV="1">
              <a:off x="8664649" y="3689696"/>
              <a:ext cx="2057332" cy="1040208"/>
            </a:xfrm>
            <a:prstGeom prst="bentConnector2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50B615-A1B1-9632-4831-DA04A98CD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EDE417-4756-6DE3-2AB4-346D24B7E400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Hybrid Framework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4C15C2B-6D83-AD05-3CD8-91C736DE084F}"/>
              </a:ext>
            </a:extLst>
          </p:cNvPr>
          <p:cNvGrpSpPr/>
          <p:nvPr/>
        </p:nvGrpSpPr>
        <p:grpSpPr>
          <a:xfrm>
            <a:off x="4572237" y="2401258"/>
            <a:ext cx="2990925" cy="1552660"/>
            <a:chOff x="4572237" y="2401258"/>
            <a:chExt cx="2990925" cy="1552660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9A6AD6AA-E1A7-9696-4BF6-E8087BA90A29}"/>
                </a:ext>
              </a:extLst>
            </p:cNvPr>
            <p:cNvSpPr/>
            <p:nvPr/>
          </p:nvSpPr>
          <p:spPr>
            <a:xfrm>
              <a:off x="6278704" y="2401258"/>
              <a:ext cx="1050240" cy="544041"/>
            </a:xfrm>
            <a:prstGeom prst="roundRect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Stored Plans</a:t>
              </a:r>
            </a:p>
          </p:txBody>
        </p: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DC8873C4-DED7-0DBB-3723-8689D0FC07EC}"/>
                </a:ext>
              </a:extLst>
            </p:cNvPr>
            <p:cNvCxnSpPr>
              <a:cxnSpLocks/>
              <a:stCxn id="48" idx="2"/>
              <a:endCxn id="47" idx="0"/>
            </p:cNvCxnSpPr>
            <p:nvPr/>
          </p:nvCxnSpPr>
          <p:spPr>
            <a:xfrm rot="16200000" flipH="1">
              <a:off x="6881536" y="2867586"/>
              <a:ext cx="603914" cy="759339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DA18121F-F3AF-43D2-DFEE-293547484BB5}"/>
                </a:ext>
              </a:extLst>
            </p:cNvPr>
            <p:cNvCxnSpPr>
              <a:stCxn id="47" idx="1"/>
              <a:endCxn id="48" idx="1"/>
            </p:cNvCxnSpPr>
            <p:nvPr/>
          </p:nvCxnSpPr>
          <p:spPr>
            <a:xfrm rot="10800000">
              <a:off x="6278705" y="2673279"/>
              <a:ext cx="182971" cy="1147954"/>
            </a:xfrm>
            <a:prstGeom prst="bentConnector3">
              <a:avLst>
                <a:gd name="adj1" fmla="val 224938"/>
              </a:avLst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D117A45F-F521-0400-4F60-98B9AAF41F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237" y="3945499"/>
              <a:ext cx="1837707" cy="8419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DB2E53E-6D0F-D7DB-5B2D-F0A3D06BE124}"/>
              </a:ext>
            </a:extLst>
          </p:cNvPr>
          <p:cNvGrpSpPr/>
          <p:nvPr/>
        </p:nvGrpSpPr>
        <p:grpSpPr>
          <a:xfrm>
            <a:off x="1210646" y="1778155"/>
            <a:ext cx="3877539" cy="2395084"/>
            <a:chOff x="4234843" y="2028343"/>
            <a:chExt cx="3877539" cy="23950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ED6E737-F333-6910-3F3B-12533CAFC1E2}"/>
                </a:ext>
              </a:extLst>
            </p:cNvPr>
            <p:cNvSpPr/>
            <p:nvPr/>
          </p:nvSpPr>
          <p:spPr>
            <a:xfrm>
              <a:off x="4234843" y="2028343"/>
              <a:ext cx="3877539" cy="1767538"/>
            </a:xfrm>
            <a:prstGeom prst="roundRect">
              <a:avLst/>
            </a:prstGeom>
            <a:solidFill>
              <a:srgbClr val="57A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Mothership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86453C6-52B1-4772-AC75-BA6B379A6FB3}"/>
                </a:ext>
              </a:extLst>
            </p:cNvPr>
            <p:cNvSpPr/>
            <p:nvPr/>
          </p:nvSpPr>
          <p:spPr>
            <a:xfrm>
              <a:off x="4948743" y="2736328"/>
              <a:ext cx="2469677" cy="6408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cs typeface="Times New Roman" panose="02020603050405020304" pitchFamily="18" charset="0"/>
                </a:rPr>
                <a:t>SimBRVNS</a:t>
              </a:r>
              <a:endParaRPr lang="en-US" sz="2000" dirty="0"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72A3BE67-E4F5-394E-54FB-55861D25EE67}"/>
                    </a:ext>
                  </a:extLst>
                </p:cNvPr>
                <p:cNvSpPr/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solidFill>
                  <a:srgbClr val="8DE5A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72A3BE67-E4F5-394E-54FB-55861D25EE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blipFill>
                  <a:blip r:embed="rId4"/>
                  <a:stretch>
                    <a:fillRect b="-1216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C0BC0C32-B2A6-875F-AD30-260152076C49}"/>
                    </a:ext>
                  </a:extLst>
                </p:cNvPr>
                <p:cNvSpPr/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solidFill>
                  <a:srgbClr val="FF9F9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C0BC0C32-B2A6-875F-AD30-260152076C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blipFill>
                  <a:blip r:embed="rId5"/>
                  <a:stretch>
                    <a:fillRect b="-13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07BE7B14-AA0F-2F7D-F79B-092F94D7277A}"/>
                    </a:ext>
                  </a:extLst>
                </p:cNvPr>
                <p:cNvSpPr/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solidFill>
                  <a:srgbClr val="D0BB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07BE7B14-AA0F-2F7D-F79B-092F94D727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393E743-AC22-4AAA-B4CB-06EAE9E653DE}"/>
                </a:ext>
              </a:extLst>
            </p:cNvPr>
            <p:cNvSpPr/>
            <p:nvPr/>
          </p:nvSpPr>
          <p:spPr>
            <a:xfrm>
              <a:off x="4234844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65A0C1E-9C32-759D-21DD-F4E5B9DF29CD}"/>
                </a:ext>
              </a:extLst>
            </p:cNvPr>
            <p:cNvSpPr/>
            <p:nvPr/>
          </p:nvSpPr>
          <p:spPr>
            <a:xfrm>
              <a:off x="4396267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7710F31-09BA-20BC-F483-AF86D7893560}"/>
                </a:ext>
              </a:extLst>
            </p:cNvPr>
            <p:cNvSpPr/>
            <p:nvPr/>
          </p:nvSpPr>
          <p:spPr>
            <a:xfrm>
              <a:off x="4557690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CAE23367-2662-B5B2-D894-DD02A3AED5E1}"/>
                </a:ext>
              </a:extLst>
            </p:cNvPr>
            <p:cNvCxnSpPr>
              <a:cxnSpLocks/>
              <a:stCxn id="8" idx="2"/>
              <a:endCxn id="16" idx="0"/>
            </p:cNvCxnSpPr>
            <p:nvPr/>
          </p:nvCxnSpPr>
          <p:spPr>
            <a:xfrm rot="5400000">
              <a:off x="5383866" y="3174395"/>
              <a:ext cx="596974" cy="1002459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23D7CD44-C370-7207-9C8F-D3C3C05DF26B}"/>
                </a:ext>
              </a:extLst>
            </p:cNvPr>
            <p:cNvCxnSpPr>
              <a:cxnSpLocks/>
              <a:stCxn id="8" idx="2"/>
              <a:endCxn id="12" idx="0"/>
            </p:cNvCxnSpPr>
            <p:nvPr/>
          </p:nvCxnSpPr>
          <p:spPr>
            <a:xfrm rot="16200000" flipH="1">
              <a:off x="6393534" y="3167185"/>
              <a:ext cx="596974" cy="1016878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8D2F740-FC4E-68C3-FB80-DF86B5DF3029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 flipH="1">
              <a:off x="6181053" y="3377137"/>
              <a:ext cx="2529" cy="59697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FFEFECC-A53B-B51D-26F5-E90AF1C9CF6B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EDAB270-FE66-7222-355F-C41646113104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96A491D-F2ED-D7B6-AC24-2DA77E241DC2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743628C-24D5-314A-3F51-1387FFE3BB3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808B5B3-99E1-DC49-FA49-73C52D46DBDA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D456230-F86F-DF2D-E255-3B9ACF45113E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A81CB8C-3478-1547-353C-E59933F3EA47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2451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0F079-BD9D-F3B9-FC55-7A69A2C06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06E453-F704-D271-0B5F-DF330A890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6BA5D6-3AFE-6FB0-1DE0-865553C3649E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Evaluation in Simulated Ocean Domain</a:t>
            </a:r>
          </a:p>
        </p:txBody>
      </p:sp>
      <p:pic>
        <p:nvPicPr>
          <p:cNvPr id="7" name="Picture 6" descr="A graph of a graph showing a number of objects&#10;&#10;AI-generated content may be incorrect.">
            <a:extLst>
              <a:ext uri="{FF2B5EF4-FFF2-40B4-BE49-F238E27FC236}">
                <a16:creationId xmlns:a16="http://schemas.microsoft.com/office/drawing/2014/main" id="{2449D23B-76E1-57D6-8E3A-A78DD2345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74" y="1139456"/>
            <a:ext cx="7943852" cy="48107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6127B-8AFB-54BC-0999-7400D2947C4A}"/>
              </a:ext>
            </a:extLst>
          </p:cNvPr>
          <p:cNvSpPr txBox="1"/>
          <p:nvPr/>
        </p:nvSpPr>
        <p:spPr>
          <a:xfrm>
            <a:off x="9968020" y="1348154"/>
            <a:ext cx="210099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FFB482"/>
                </a:solidFill>
              </a:rPr>
              <a:t>Tasks (T)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57A7FF"/>
                </a:solidFill>
              </a:rPr>
              <a:t>Mothership Location (M)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FF9F9A"/>
                </a:solidFill>
              </a:rPr>
              <a:t>Deployed Passengers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7F92A2-8652-440C-10A7-95F5B288A7D4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495D125-F619-6711-030D-A029C98F45C6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20CBAE2-8B21-5D74-8993-B22FE79FB6EB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7B9C291-6019-059D-6D84-041F2C97538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ABE70B5-19F1-0506-7C3B-EFBA42F42029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80AFBE8-C3FB-3826-F91C-93363F6B97CA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CBCFCC-6F70-D8D1-E897-703890B859E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7724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FBD8C-571D-BD0E-081B-9CD0DEEB0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67848B-723C-4A88-3F23-23043D67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35217A-9996-EED0-CA68-E3A4D4143808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Experimental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BEB926-7DDE-8ABD-5971-C3103BBDBC74}"/>
              </a:ext>
            </a:extLst>
          </p:cNvPr>
          <p:cNvSpPr txBox="1"/>
          <p:nvPr/>
        </p:nvSpPr>
        <p:spPr>
          <a:xfrm>
            <a:off x="249706" y="3963035"/>
            <a:ext cx="5068109" cy="1477328"/>
          </a:xfrm>
          <a:prstGeom prst="rect">
            <a:avLst/>
          </a:prstGeom>
          <a:noFill/>
          <a:ln w="28575">
            <a:solidFill>
              <a:srgbClr val="D0BBFF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dirty="0"/>
              <a:t>Initial (centralized) solution -&gt; immediate coordination boost</a:t>
            </a:r>
          </a:p>
          <a:p>
            <a:pPr algn="ctr">
              <a:spcAft>
                <a:spcPts val="1200"/>
              </a:spcAft>
            </a:pPr>
            <a:r>
              <a:rPr lang="en-US" sz="2000" dirty="0"/>
              <a:t>Mothership-assisted replanning -&gt; greater resilience to disturbances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058633-B8D0-9622-7EFB-AEE26D27C74C}"/>
              </a:ext>
            </a:extLst>
          </p:cNvPr>
          <p:cNvSpPr txBox="1"/>
          <p:nvPr/>
        </p:nvSpPr>
        <p:spPr>
          <a:xfrm>
            <a:off x="249706" y="1294300"/>
            <a:ext cx="576704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200" dirty="0"/>
              <a:t>Algorithms evaluated: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7A7FF"/>
                </a:solidFill>
              </a:rPr>
              <a:t>Initial, centralized solution only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9E56A"/>
                </a:solidFill>
              </a:rPr>
              <a:t>Decentralized planning only</a:t>
            </a:r>
            <a:endParaRPr lang="en-US" sz="2000" dirty="0">
              <a:solidFill>
                <a:srgbClr val="A279FF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67268A-CCB1-8FDD-107F-047F9CF19C11}"/>
              </a:ext>
            </a:extLst>
          </p:cNvPr>
          <p:cNvGrpSpPr/>
          <p:nvPr/>
        </p:nvGrpSpPr>
        <p:grpSpPr>
          <a:xfrm>
            <a:off x="6108699" y="1392817"/>
            <a:ext cx="5672676" cy="3961595"/>
            <a:chOff x="6095999" y="1011817"/>
            <a:chExt cx="5672676" cy="396159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13F8B31-6041-F518-028E-80B7A7D35DED}"/>
                </a:ext>
              </a:extLst>
            </p:cNvPr>
            <p:cNvGrpSpPr/>
            <p:nvPr/>
          </p:nvGrpSpPr>
          <p:grpSpPr>
            <a:xfrm>
              <a:off x="6172202" y="1011817"/>
              <a:ext cx="5596473" cy="3961595"/>
              <a:chOff x="6172202" y="1011817"/>
              <a:chExt cx="5596473" cy="396159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17C7CFA0-314B-5CB0-C464-D35FD6BBA9ED}"/>
                  </a:ext>
                </a:extLst>
              </p:cNvPr>
              <p:cNvGrpSpPr/>
              <p:nvPr/>
            </p:nvGrpSpPr>
            <p:grpSpPr>
              <a:xfrm>
                <a:off x="6172202" y="1011817"/>
                <a:ext cx="5596473" cy="3961595"/>
                <a:chOff x="6172202" y="1011817"/>
                <a:chExt cx="5596473" cy="3961595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8F02D72-2609-73E8-2074-85E5AC146084}"/>
                    </a:ext>
                  </a:extLst>
                </p:cNvPr>
                <p:cNvSpPr txBox="1"/>
                <p:nvPr/>
              </p:nvSpPr>
              <p:spPr>
                <a:xfrm>
                  <a:off x="8131893" y="1011817"/>
                  <a:ext cx="20764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6 Robots, 20 Tasks</a:t>
                  </a:r>
                </a:p>
              </p:txBody>
            </p:sp>
            <p:pic>
              <p:nvPicPr>
                <p:cNvPr id="6" name="Picture 5" descr="A graph of different colored bars&#10;&#10;AI-generated content may be incorrect.">
                  <a:extLst>
                    <a:ext uri="{FF2B5EF4-FFF2-40B4-BE49-F238E27FC236}">
                      <a16:creationId xmlns:a16="http://schemas.microsoft.com/office/drawing/2014/main" id="{8FEDBBDC-6EDE-CF68-9BA7-C7508B3301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72202" y="1242430"/>
                  <a:ext cx="5596473" cy="3730982"/>
                </a:xfrm>
                <a:prstGeom prst="rect">
                  <a:avLst/>
                </a:prstGeom>
              </p:spPr>
            </p:pic>
            <p:pic>
              <p:nvPicPr>
                <p:cNvPr id="7" name="Picture 6" descr="A graph of a number of objects&#10;&#10;AI-generated content may be incorrect.">
                  <a:extLst>
                    <a:ext uri="{FF2B5EF4-FFF2-40B4-BE49-F238E27FC236}">
                      <a16:creationId xmlns:a16="http://schemas.microsoft.com/office/drawing/2014/main" id="{739AC0C9-01E5-8EFA-9C04-747EE6B6DE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92001"/>
                <a:stretch/>
              </p:blipFill>
              <p:spPr>
                <a:xfrm>
                  <a:off x="6172202" y="4773965"/>
                  <a:ext cx="5486411" cy="193819"/>
                </a:xfrm>
                <a:prstGeom prst="rect">
                  <a:avLst/>
                </a:prstGeom>
              </p:spPr>
            </p:pic>
          </p:grp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541055D-A139-E813-7584-ABBD9E2DB925}"/>
                  </a:ext>
                </a:extLst>
              </p:cNvPr>
              <p:cNvSpPr/>
              <p:nvPr/>
            </p:nvSpPr>
            <p:spPr>
              <a:xfrm>
                <a:off x="10165093" y="1373708"/>
                <a:ext cx="1508760" cy="11049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83E63A-9B69-7719-5881-7768B3E75D79}"/>
                </a:ext>
              </a:extLst>
            </p:cNvPr>
            <p:cNvSpPr/>
            <p:nvPr/>
          </p:nvSpPr>
          <p:spPr>
            <a:xfrm flipH="1">
              <a:off x="6095999" y="3398223"/>
              <a:ext cx="275092" cy="1938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CF3F5EC-FE7A-4B32-9935-43609BAB0D7E}"/>
              </a:ext>
            </a:extLst>
          </p:cNvPr>
          <p:cNvSpPr txBox="1"/>
          <p:nvPr/>
        </p:nvSpPr>
        <p:spPr>
          <a:xfrm>
            <a:off x="249706" y="2672324"/>
            <a:ext cx="57670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635B"/>
                </a:solidFill>
              </a:rPr>
              <a:t>Initial + decentralized replanning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A279FF"/>
                </a:solidFill>
              </a:rPr>
              <a:t>Initial + hybrid replanning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B57A1B-E3EF-1C07-8D8F-63C80E922FBB}"/>
              </a:ext>
            </a:extLst>
          </p:cNvPr>
          <p:cNvSpPr/>
          <p:nvPr/>
        </p:nvSpPr>
        <p:spPr>
          <a:xfrm>
            <a:off x="7584877" y="2072207"/>
            <a:ext cx="676473" cy="3012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208B8B-7EAE-4126-7341-90E24B5A0017}"/>
              </a:ext>
            </a:extLst>
          </p:cNvPr>
          <p:cNvSpPr/>
          <p:nvPr/>
        </p:nvSpPr>
        <p:spPr>
          <a:xfrm>
            <a:off x="9221488" y="2072206"/>
            <a:ext cx="676473" cy="3012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7803206-8926-4886-791E-CBCB579FAF8A}"/>
              </a:ext>
            </a:extLst>
          </p:cNvPr>
          <p:cNvSpPr/>
          <p:nvPr/>
        </p:nvSpPr>
        <p:spPr>
          <a:xfrm>
            <a:off x="10845827" y="2072205"/>
            <a:ext cx="676473" cy="3012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5C652E-41BB-8A25-8A88-B3C17DBEA0EE}"/>
              </a:ext>
            </a:extLst>
          </p:cNvPr>
          <p:cNvSpPr txBox="1"/>
          <p:nvPr/>
        </p:nvSpPr>
        <p:spPr>
          <a:xfrm rot="16200000">
            <a:off x="4883149" y="2837986"/>
            <a:ext cx="24056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Task Completion Rate (Higher is better)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807F375-2BF4-1274-3C62-58F1C0BA2BF7}"/>
              </a:ext>
            </a:extLst>
          </p:cNvPr>
          <p:cNvCxnSpPr/>
          <p:nvPr/>
        </p:nvCxnSpPr>
        <p:spPr>
          <a:xfrm flipV="1">
            <a:off x="6332989" y="1896781"/>
            <a:ext cx="0" cy="281600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CE2537C3-FEE0-743D-56BD-7B077AC0F2E4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67FD6F5-B6D8-F03C-B971-33D89377DB82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95B7D05-EAE4-501C-92B6-1866609610D3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B46C0E2-8466-9C84-0719-5EE484CB7C98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299478F-5C29-E342-A240-43FDB2181226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E195AD3-B69A-8D80-B560-7C46D984FDB7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128AA4C-DE74-8F80-FE66-57BEE5046B68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629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/>
      <p:bldP spid="20" grpId="0" animBg="1"/>
      <p:bldP spid="21" grpId="0" animBg="1"/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0DEE-4EE7-FD95-8E42-B07F2019F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188">
            <a:extLst>
              <a:ext uri="{FF2B5EF4-FFF2-40B4-BE49-F238E27FC236}">
                <a16:creationId xmlns:a16="http://schemas.microsoft.com/office/drawing/2014/main" id="{BF80C5B9-D8C8-9DAF-1004-B77C6DD0E867}"/>
              </a:ext>
            </a:extLst>
          </p:cNvPr>
          <p:cNvGrpSpPr/>
          <p:nvPr/>
        </p:nvGrpSpPr>
        <p:grpSpPr>
          <a:xfrm>
            <a:off x="-192505" y="846828"/>
            <a:ext cx="17749302" cy="5789007"/>
            <a:chOff x="224587" y="750576"/>
            <a:chExt cx="17749302" cy="5789007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BE7176D-CE3E-C875-49A7-6E5464D1F512}"/>
                </a:ext>
              </a:extLst>
            </p:cNvPr>
            <p:cNvSpPr/>
            <p:nvPr/>
          </p:nvSpPr>
          <p:spPr>
            <a:xfrm>
              <a:off x="417092" y="1117229"/>
              <a:ext cx="17213822" cy="4457182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BD086D42-3BEA-3F9F-3E29-C8E9A16A3689}"/>
                </a:ext>
              </a:extLst>
            </p:cNvPr>
            <p:cNvSpPr/>
            <p:nvPr/>
          </p:nvSpPr>
          <p:spPr>
            <a:xfrm rot="11106912">
              <a:off x="8475374" y="1173029"/>
              <a:ext cx="368392" cy="436133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4F1BCA7F-194E-FDAB-84E3-B332B1AF44B6}"/>
                </a:ext>
              </a:extLst>
            </p:cNvPr>
            <p:cNvSpPr/>
            <p:nvPr/>
          </p:nvSpPr>
          <p:spPr>
            <a:xfrm>
              <a:off x="417092" y="843080"/>
              <a:ext cx="15436051" cy="293858"/>
            </a:xfrm>
            <a:custGeom>
              <a:avLst/>
              <a:gdLst>
                <a:gd name="connsiteX0" fmla="*/ 11182287 w 11199164"/>
                <a:gd name="connsiteY0" fmla="*/ 0 h 277911"/>
                <a:gd name="connsiteX1" fmla="*/ 11199164 w 11199164"/>
                <a:gd name="connsiteY1" fmla="*/ 269879 h 277911"/>
                <a:gd name="connsiteX2" fmla="*/ 5619913 w 11199164"/>
                <a:gd name="connsiteY2" fmla="*/ 269879 h 277911"/>
                <a:gd name="connsiteX3" fmla="*/ 5620415 w 11199164"/>
                <a:gd name="connsiteY3" fmla="*/ 277911 h 277911"/>
                <a:gd name="connsiteX4" fmla="*/ 0 w 11199164"/>
                <a:gd name="connsiteY4" fmla="*/ 277911 h 277911"/>
                <a:gd name="connsiteX5" fmla="*/ 0 w 11199164"/>
                <a:gd name="connsiteY5" fmla="*/ 35712 h 277911"/>
                <a:gd name="connsiteX6" fmla="*/ 151904 w 11199164"/>
                <a:gd name="connsiteY6" fmla="*/ 70312 h 277911"/>
                <a:gd name="connsiteX7" fmla="*/ 320685 w 11199164"/>
                <a:gd name="connsiteY7" fmla="*/ 91072 h 277911"/>
                <a:gd name="connsiteX8" fmla="*/ 556979 w 11199164"/>
                <a:gd name="connsiteY8" fmla="*/ 97991 h 277911"/>
                <a:gd name="connsiteX9" fmla="*/ 776393 w 11199164"/>
                <a:gd name="connsiteY9" fmla="*/ 91072 h 277911"/>
                <a:gd name="connsiteX10" fmla="*/ 978931 w 11199164"/>
                <a:gd name="connsiteY10" fmla="*/ 42632 h 277911"/>
                <a:gd name="connsiteX11" fmla="*/ 1130835 w 11199164"/>
                <a:gd name="connsiteY11" fmla="*/ 104912 h 277911"/>
                <a:gd name="connsiteX12" fmla="*/ 1350249 w 11199164"/>
                <a:gd name="connsiteY12" fmla="*/ 118752 h 277911"/>
                <a:gd name="connsiteX13" fmla="*/ 1637177 w 11199164"/>
                <a:gd name="connsiteY13" fmla="*/ 97991 h 277911"/>
                <a:gd name="connsiteX14" fmla="*/ 1721570 w 11199164"/>
                <a:gd name="connsiteY14" fmla="*/ 63392 h 277911"/>
                <a:gd name="connsiteX15" fmla="*/ 1822837 w 11199164"/>
                <a:gd name="connsiteY15" fmla="*/ 28792 h 277911"/>
                <a:gd name="connsiteX16" fmla="*/ 2059132 w 11199164"/>
                <a:gd name="connsiteY16" fmla="*/ 91072 h 277911"/>
                <a:gd name="connsiteX17" fmla="*/ 2194155 w 11199164"/>
                <a:gd name="connsiteY17" fmla="*/ 118752 h 277911"/>
                <a:gd name="connsiteX18" fmla="*/ 2413573 w 11199164"/>
                <a:gd name="connsiteY18" fmla="*/ 111831 h 277911"/>
                <a:gd name="connsiteX19" fmla="*/ 2632987 w 11199164"/>
                <a:gd name="connsiteY19" fmla="*/ 84152 h 277911"/>
                <a:gd name="connsiteX20" fmla="*/ 2734257 w 11199164"/>
                <a:gd name="connsiteY20" fmla="*/ 56472 h 277911"/>
                <a:gd name="connsiteX21" fmla="*/ 2751134 w 11199164"/>
                <a:gd name="connsiteY21" fmla="*/ 49551 h 277911"/>
                <a:gd name="connsiteX22" fmla="*/ 2869281 w 11199164"/>
                <a:gd name="connsiteY22" fmla="*/ 28792 h 277911"/>
                <a:gd name="connsiteX23" fmla="*/ 3122453 w 11199164"/>
                <a:gd name="connsiteY23" fmla="*/ 91072 h 277911"/>
                <a:gd name="connsiteX24" fmla="*/ 3308113 w 11199164"/>
                <a:gd name="connsiteY24" fmla="*/ 104912 h 277911"/>
                <a:gd name="connsiteX25" fmla="*/ 3493771 w 11199164"/>
                <a:gd name="connsiteY25" fmla="*/ 91072 h 277911"/>
                <a:gd name="connsiteX26" fmla="*/ 3662554 w 11199164"/>
                <a:gd name="connsiteY26" fmla="*/ 56472 h 277911"/>
                <a:gd name="connsiteX27" fmla="*/ 3780699 w 11199164"/>
                <a:gd name="connsiteY27" fmla="*/ 21872 h 277911"/>
                <a:gd name="connsiteX28" fmla="*/ 3983236 w 11199164"/>
                <a:gd name="connsiteY28" fmla="*/ 77232 h 277911"/>
                <a:gd name="connsiteX29" fmla="*/ 4118263 w 11199164"/>
                <a:gd name="connsiteY29" fmla="*/ 97991 h 277911"/>
                <a:gd name="connsiteX30" fmla="*/ 4270166 w 11199164"/>
                <a:gd name="connsiteY30" fmla="*/ 111831 h 277911"/>
                <a:gd name="connsiteX31" fmla="*/ 4607728 w 11199164"/>
                <a:gd name="connsiteY31" fmla="*/ 70312 h 277911"/>
                <a:gd name="connsiteX32" fmla="*/ 4725875 w 11199164"/>
                <a:gd name="connsiteY32" fmla="*/ 28792 h 277911"/>
                <a:gd name="connsiteX33" fmla="*/ 4911533 w 11199164"/>
                <a:gd name="connsiteY33" fmla="*/ 84152 h 277911"/>
                <a:gd name="connsiteX34" fmla="*/ 5147827 w 11199164"/>
                <a:gd name="connsiteY34" fmla="*/ 97991 h 277911"/>
                <a:gd name="connsiteX35" fmla="*/ 5316608 w 11199164"/>
                <a:gd name="connsiteY35" fmla="*/ 77232 h 277911"/>
                <a:gd name="connsiteX36" fmla="*/ 5519145 w 11199164"/>
                <a:gd name="connsiteY36" fmla="*/ 42632 h 277911"/>
                <a:gd name="connsiteX37" fmla="*/ 5603538 w 11199164"/>
                <a:gd name="connsiteY37" fmla="*/ 8032 h 277911"/>
                <a:gd name="connsiteX38" fmla="*/ 5605143 w 11199164"/>
                <a:gd name="connsiteY38" fmla="*/ 33692 h 277911"/>
                <a:gd name="connsiteX39" fmla="*/ 5730653 w 11199164"/>
                <a:gd name="connsiteY39" fmla="*/ 62280 h 277911"/>
                <a:gd name="connsiteX40" fmla="*/ 5899434 w 11199164"/>
                <a:gd name="connsiteY40" fmla="*/ 83040 h 277911"/>
                <a:gd name="connsiteX41" fmla="*/ 6135728 w 11199164"/>
                <a:gd name="connsiteY41" fmla="*/ 89959 h 277911"/>
                <a:gd name="connsiteX42" fmla="*/ 6355142 w 11199164"/>
                <a:gd name="connsiteY42" fmla="*/ 83040 h 277911"/>
                <a:gd name="connsiteX43" fmla="*/ 6557680 w 11199164"/>
                <a:gd name="connsiteY43" fmla="*/ 34600 h 277911"/>
                <a:gd name="connsiteX44" fmla="*/ 6709584 w 11199164"/>
                <a:gd name="connsiteY44" fmla="*/ 96880 h 277911"/>
                <a:gd name="connsiteX45" fmla="*/ 6928998 w 11199164"/>
                <a:gd name="connsiteY45" fmla="*/ 110720 h 277911"/>
                <a:gd name="connsiteX46" fmla="*/ 7215926 w 11199164"/>
                <a:gd name="connsiteY46" fmla="*/ 89959 h 277911"/>
                <a:gd name="connsiteX47" fmla="*/ 7300319 w 11199164"/>
                <a:gd name="connsiteY47" fmla="*/ 55360 h 277911"/>
                <a:gd name="connsiteX48" fmla="*/ 7401586 w 11199164"/>
                <a:gd name="connsiteY48" fmla="*/ 20760 h 277911"/>
                <a:gd name="connsiteX49" fmla="*/ 7637880 w 11199164"/>
                <a:gd name="connsiteY49" fmla="*/ 83040 h 277911"/>
                <a:gd name="connsiteX50" fmla="*/ 7772904 w 11199164"/>
                <a:gd name="connsiteY50" fmla="*/ 110720 h 277911"/>
                <a:gd name="connsiteX51" fmla="*/ 7992322 w 11199164"/>
                <a:gd name="connsiteY51" fmla="*/ 103799 h 277911"/>
                <a:gd name="connsiteX52" fmla="*/ 8211736 w 11199164"/>
                <a:gd name="connsiteY52" fmla="*/ 76120 h 277911"/>
                <a:gd name="connsiteX53" fmla="*/ 8313006 w 11199164"/>
                <a:gd name="connsiteY53" fmla="*/ 48440 h 277911"/>
                <a:gd name="connsiteX54" fmla="*/ 8329883 w 11199164"/>
                <a:gd name="connsiteY54" fmla="*/ 41519 h 277911"/>
                <a:gd name="connsiteX55" fmla="*/ 8448030 w 11199164"/>
                <a:gd name="connsiteY55" fmla="*/ 20760 h 277911"/>
                <a:gd name="connsiteX56" fmla="*/ 8701201 w 11199164"/>
                <a:gd name="connsiteY56" fmla="*/ 83040 h 277911"/>
                <a:gd name="connsiteX57" fmla="*/ 8886862 w 11199164"/>
                <a:gd name="connsiteY57" fmla="*/ 96880 h 277911"/>
                <a:gd name="connsiteX58" fmla="*/ 9072520 w 11199164"/>
                <a:gd name="connsiteY58" fmla="*/ 83040 h 277911"/>
                <a:gd name="connsiteX59" fmla="*/ 9241303 w 11199164"/>
                <a:gd name="connsiteY59" fmla="*/ 48440 h 277911"/>
                <a:gd name="connsiteX60" fmla="*/ 9359447 w 11199164"/>
                <a:gd name="connsiteY60" fmla="*/ 13840 h 277911"/>
                <a:gd name="connsiteX61" fmla="*/ 9561985 w 11199164"/>
                <a:gd name="connsiteY61" fmla="*/ 69200 h 277911"/>
                <a:gd name="connsiteX62" fmla="*/ 9697012 w 11199164"/>
                <a:gd name="connsiteY62" fmla="*/ 89959 h 277911"/>
                <a:gd name="connsiteX63" fmla="*/ 9848915 w 11199164"/>
                <a:gd name="connsiteY63" fmla="*/ 103799 h 277911"/>
                <a:gd name="connsiteX64" fmla="*/ 10186476 w 11199164"/>
                <a:gd name="connsiteY64" fmla="*/ 62280 h 277911"/>
                <a:gd name="connsiteX65" fmla="*/ 10304624 w 11199164"/>
                <a:gd name="connsiteY65" fmla="*/ 20760 h 277911"/>
                <a:gd name="connsiteX66" fmla="*/ 10490282 w 11199164"/>
                <a:gd name="connsiteY66" fmla="*/ 76120 h 277911"/>
                <a:gd name="connsiteX67" fmla="*/ 10726576 w 11199164"/>
                <a:gd name="connsiteY67" fmla="*/ 89959 h 277911"/>
                <a:gd name="connsiteX68" fmla="*/ 10895356 w 11199164"/>
                <a:gd name="connsiteY68" fmla="*/ 69200 h 277911"/>
                <a:gd name="connsiteX69" fmla="*/ 11097894 w 11199164"/>
                <a:gd name="connsiteY69" fmla="*/ 34600 h 27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1199164" h="277911">
                  <a:moveTo>
                    <a:pt x="11182287" y="0"/>
                  </a:moveTo>
                  <a:lnTo>
                    <a:pt x="11199164" y="269879"/>
                  </a:lnTo>
                  <a:lnTo>
                    <a:pt x="5619913" y="269879"/>
                  </a:lnTo>
                  <a:lnTo>
                    <a:pt x="5620415" y="277911"/>
                  </a:lnTo>
                  <a:lnTo>
                    <a:pt x="0" y="277911"/>
                  </a:lnTo>
                  <a:lnTo>
                    <a:pt x="0" y="35712"/>
                  </a:lnTo>
                  <a:lnTo>
                    <a:pt x="151904" y="70312"/>
                  </a:lnTo>
                  <a:lnTo>
                    <a:pt x="320685" y="91072"/>
                  </a:lnTo>
                  <a:lnTo>
                    <a:pt x="556979" y="97991"/>
                  </a:lnTo>
                  <a:lnTo>
                    <a:pt x="776393" y="91072"/>
                  </a:lnTo>
                  <a:lnTo>
                    <a:pt x="978931" y="42632"/>
                  </a:lnTo>
                  <a:lnTo>
                    <a:pt x="1130835" y="104912"/>
                  </a:lnTo>
                  <a:lnTo>
                    <a:pt x="1350249" y="118752"/>
                  </a:lnTo>
                  <a:lnTo>
                    <a:pt x="1637177" y="97991"/>
                  </a:lnTo>
                  <a:lnTo>
                    <a:pt x="1721570" y="63392"/>
                  </a:lnTo>
                  <a:lnTo>
                    <a:pt x="1822837" y="28792"/>
                  </a:lnTo>
                  <a:lnTo>
                    <a:pt x="2059132" y="91072"/>
                  </a:lnTo>
                  <a:lnTo>
                    <a:pt x="2194155" y="118752"/>
                  </a:lnTo>
                  <a:lnTo>
                    <a:pt x="2413573" y="111831"/>
                  </a:lnTo>
                  <a:lnTo>
                    <a:pt x="2632987" y="84152"/>
                  </a:lnTo>
                  <a:lnTo>
                    <a:pt x="2734257" y="56472"/>
                  </a:lnTo>
                  <a:lnTo>
                    <a:pt x="2751134" y="49551"/>
                  </a:lnTo>
                  <a:lnTo>
                    <a:pt x="2869281" y="28792"/>
                  </a:lnTo>
                  <a:lnTo>
                    <a:pt x="3122453" y="91072"/>
                  </a:lnTo>
                  <a:lnTo>
                    <a:pt x="3308113" y="104912"/>
                  </a:lnTo>
                  <a:lnTo>
                    <a:pt x="3493771" y="91072"/>
                  </a:lnTo>
                  <a:lnTo>
                    <a:pt x="3662554" y="56472"/>
                  </a:lnTo>
                  <a:lnTo>
                    <a:pt x="3780699" y="21872"/>
                  </a:lnTo>
                  <a:lnTo>
                    <a:pt x="3983236" y="77232"/>
                  </a:lnTo>
                  <a:lnTo>
                    <a:pt x="4118263" y="97991"/>
                  </a:lnTo>
                  <a:lnTo>
                    <a:pt x="4270166" y="111831"/>
                  </a:lnTo>
                  <a:lnTo>
                    <a:pt x="4607728" y="70312"/>
                  </a:lnTo>
                  <a:lnTo>
                    <a:pt x="4725875" y="28792"/>
                  </a:lnTo>
                  <a:lnTo>
                    <a:pt x="4911533" y="84152"/>
                  </a:lnTo>
                  <a:lnTo>
                    <a:pt x="5147827" y="97991"/>
                  </a:lnTo>
                  <a:lnTo>
                    <a:pt x="5316608" y="77232"/>
                  </a:lnTo>
                  <a:lnTo>
                    <a:pt x="5519145" y="42632"/>
                  </a:lnTo>
                  <a:lnTo>
                    <a:pt x="5603538" y="8032"/>
                  </a:lnTo>
                  <a:lnTo>
                    <a:pt x="5605143" y="33692"/>
                  </a:lnTo>
                  <a:lnTo>
                    <a:pt x="5730653" y="62280"/>
                  </a:lnTo>
                  <a:lnTo>
                    <a:pt x="5899434" y="83040"/>
                  </a:lnTo>
                  <a:lnTo>
                    <a:pt x="6135728" y="89959"/>
                  </a:lnTo>
                  <a:lnTo>
                    <a:pt x="6355142" y="83040"/>
                  </a:lnTo>
                  <a:lnTo>
                    <a:pt x="6557680" y="34600"/>
                  </a:lnTo>
                  <a:lnTo>
                    <a:pt x="6709584" y="96880"/>
                  </a:lnTo>
                  <a:lnTo>
                    <a:pt x="6928998" y="110720"/>
                  </a:lnTo>
                  <a:lnTo>
                    <a:pt x="7215926" y="89959"/>
                  </a:lnTo>
                  <a:lnTo>
                    <a:pt x="7300319" y="55360"/>
                  </a:lnTo>
                  <a:lnTo>
                    <a:pt x="7401586" y="20760"/>
                  </a:lnTo>
                  <a:lnTo>
                    <a:pt x="7637880" y="83040"/>
                  </a:lnTo>
                  <a:lnTo>
                    <a:pt x="7772904" y="110720"/>
                  </a:lnTo>
                  <a:lnTo>
                    <a:pt x="7992322" y="103799"/>
                  </a:lnTo>
                  <a:lnTo>
                    <a:pt x="8211736" y="76120"/>
                  </a:lnTo>
                  <a:lnTo>
                    <a:pt x="8313006" y="48440"/>
                  </a:lnTo>
                  <a:lnTo>
                    <a:pt x="8329883" y="41519"/>
                  </a:lnTo>
                  <a:lnTo>
                    <a:pt x="8448030" y="20760"/>
                  </a:lnTo>
                  <a:lnTo>
                    <a:pt x="8701201" y="83040"/>
                  </a:lnTo>
                  <a:lnTo>
                    <a:pt x="8886862" y="96880"/>
                  </a:lnTo>
                  <a:lnTo>
                    <a:pt x="9072520" y="83040"/>
                  </a:lnTo>
                  <a:lnTo>
                    <a:pt x="9241303" y="48440"/>
                  </a:lnTo>
                  <a:lnTo>
                    <a:pt x="9359447" y="13840"/>
                  </a:lnTo>
                  <a:lnTo>
                    <a:pt x="9561985" y="69200"/>
                  </a:lnTo>
                  <a:lnTo>
                    <a:pt x="9697012" y="89959"/>
                  </a:lnTo>
                  <a:lnTo>
                    <a:pt x="9848915" y="103799"/>
                  </a:lnTo>
                  <a:lnTo>
                    <a:pt x="10186476" y="62280"/>
                  </a:lnTo>
                  <a:lnTo>
                    <a:pt x="10304624" y="20760"/>
                  </a:lnTo>
                  <a:lnTo>
                    <a:pt x="10490282" y="76120"/>
                  </a:lnTo>
                  <a:lnTo>
                    <a:pt x="10726576" y="89959"/>
                  </a:lnTo>
                  <a:lnTo>
                    <a:pt x="10895356" y="69200"/>
                  </a:lnTo>
                  <a:lnTo>
                    <a:pt x="11097894" y="34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8" name="Isosceles Triangle 127">
              <a:extLst>
                <a:ext uri="{FF2B5EF4-FFF2-40B4-BE49-F238E27FC236}">
                  <a16:creationId xmlns:a16="http://schemas.microsoft.com/office/drawing/2014/main" id="{CF9C3D14-B859-8849-5043-3A58424BB1EA}"/>
                </a:ext>
              </a:extLst>
            </p:cNvPr>
            <p:cNvSpPr/>
            <p:nvPr/>
          </p:nvSpPr>
          <p:spPr>
            <a:xfrm rot="20884359">
              <a:off x="13844962" y="5000776"/>
              <a:ext cx="354967" cy="453445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Isosceles Triangle 128">
              <a:extLst>
                <a:ext uri="{FF2B5EF4-FFF2-40B4-BE49-F238E27FC236}">
                  <a16:creationId xmlns:a16="http://schemas.microsoft.com/office/drawing/2014/main" id="{091D4C0B-34A9-3F45-F3F6-9F188B5DE656}"/>
                </a:ext>
              </a:extLst>
            </p:cNvPr>
            <p:cNvSpPr/>
            <p:nvPr/>
          </p:nvSpPr>
          <p:spPr>
            <a:xfrm rot="13090487">
              <a:off x="12157667" y="3179334"/>
              <a:ext cx="368392" cy="436133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DED1F812-7377-0BE1-D6ED-6CF5838582A1}"/>
                </a:ext>
              </a:extLst>
            </p:cNvPr>
            <p:cNvGrpSpPr/>
            <p:nvPr/>
          </p:nvGrpSpPr>
          <p:grpSpPr>
            <a:xfrm rot="1323749">
              <a:off x="8334599" y="3449476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9F6A34CF-657E-8D04-CE9F-F125F4C8FC42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32" name="Flowchart: Manual Operation 131">
                <a:extLst>
                  <a:ext uri="{FF2B5EF4-FFF2-40B4-BE49-F238E27FC236}">
                    <a16:creationId xmlns:a16="http://schemas.microsoft.com/office/drawing/2014/main" id="{F774F9E7-3C33-917C-CFA6-5101E91E962E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F1339BC-B8F0-6966-8EA8-0B3AEF6F86EE}"/>
                </a:ext>
              </a:extLst>
            </p:cNvPr>
            <p:cNvSpPr/>
            <p:nvPr/>
          </p:nvSpPr>
          <p:spPr>
            <a:xfrm>
              <a:off x="7474735" y="750576"/>
              <a:ext cx="10499154" cy="5789007"/>
            </a:xfrm>
            <a:custGeom>
              <a:avLst/>
              <a:gdLst>
                <a:gd name="connsiteX0" fmla="*/ 0 w 10499154"/>
                <a:gd name="connsiteY0" fmla="*/ 0 h 5789007"/>
                <a:gd name="connsiteX1" fmla="*/ 10499154 w 10499154"/>
                <a:gd name="connsiteY1" fmla="*/ 0 h 5789007"/>
                <a:gd name="connsiteX2" fmla="*/ 10499154 w 10499154"/>
                <a:gd name="connsiteY2" fmla="*/ 5789007 h 5789007"/>
                <a:gd name="connsiteX3" fmla="*/ 9795264 w 10499154"/>
                <a:gd name="connsiteY3" fmla="*/ 5789007 h 5789007"/>
                <a:gd name="connsiteX4" fmla="*/ 9722901 w 10499154"/>
                <a:gd name="connsiteY4" fmla="*/ 5657439 h 5789007"/>
                <a:gd name="connsiteX5" fmla="*/ 9611068 w 10499154"/>
                <a:gd name="connsiteY5" fmla="*/ 5486400 h 5789007"/>
                <a:gd name="connsiteX6" fmla="*/ 9446608 w 10499154"/>
                <a:gd name="connsiteY6" fmla="*/ 5341675 h 5789007"/>
                <a:gd name="connsiteX7" fmla="*/ 9104530 w 10499154"/>
                <a:gd name="connsiteY7" fmla="*/ 5137744 h 5789007"/>
                <a:gd name="connsiteX8" fmla="*/ 8670354 w 10499154"/>
                <a:gd name="connsiteY8" fmla="*/ 4993019 h 5789007"/>
                <a:gd name="connsiteX9" fmla="*/ 8242757 w 10499154"/>
                <a:gd name="connsiteY9" fmla="*/ 4775931 h 5789007"/>
                <a:gd name="connsiteX10" fmla="*/ 7749376 w 10499154"/>
                <a:gd name="connsiteY10" fmla="*/ 4624628 h 5789007"/>
                <a:gd name="connsiteX11" fmla="*/ 7657278 w 10499154"/>
                <a:gd name="connsiteY11" fmla="*/ 4440432 h 5789007"/>
                <a:gd name="connsiteX12" fmla="*/ 7525710 w 10499154"/>
                <a:gd name="connsiteY12" fmla="*/ 4243079 h 5789007"/>
                <a:gd name="connsiteX13" fmla="*/ 7302044 w 10499154"/>
                <a:gd name="connsiteY13" fmla="*/ 3993100 h 5789007"/>
                <a:gd name="connsiteX14" fmla="*/ 7019172 w 10499154"/>
                <a:gd name="connsiteY14" fmla="*/ 3769433 h 5789007"/>
                <a:gd name="connsiteX15" fmla="*/ 6532369 w 10499154"/>
                <a:gd name="connsiteY15" fmla="*/ 3532610 h 5789007"/>
                <a:gd name="connsiteX16" fmla="*/ 6131085 w 10499154"/>
                <a:gd name="connsiteY16" fmla="*/ 3289209 h 5789007"/>
                <a:gd name="connsiteX17" fmla="*/ 5539028 w 10499154"/>
                <a:gd name="connsiteY17" fmla="*/ 2828720 h 5789007"/>
                <a:gd name="connsiteX18" fmla="*/ 4914078 w 10499154"/>
                <a:gd name="connsiteY18" fmla="*/ 2473485 h 5789007"/>
                <a:gd name="connsiteX19" fmla="*/ 4539108 w 10499154"/>
                <a:gd name="connsiteY19" fmla="*/ 2012996 h 5789007"/>
                <a:gd name="connsiteX20" fmla="*/ 4150982 w 10499154"/>
                <a:gd name="connsiteY20" fmla="*/ 1473566 h 5789007"/>
                <a:gd name="connsiteX21" fmla="*/ 3519454 w 10499154"/>
                <a:gd name="connsiteY21" fmla="*/ 980184 h 5789007"/>
                <a:gd name="connsiteX22" fmla="*/ 2466907 w 10499154"/>
                <a:gd name="connsiteY22" fmla="*/ 697313 h 5789007"/>
                <a:gd name="connsiteX23" fmla="*/ 1289370 w 10499154"/>
                <a:gd name="connsiteY23" fmla="*/ 605215 h 5789007"/>
                <a:gd name="connsiteX24" fmla="*/ 6579 w 10499154"/>
                <a:gd name="connsiteY24" fmla="*/ 519695 h 5789007"/>
                <a:gd name="connsiteX25" fmla="*/ 0 w 10499154"/>
                <a:gd name="connsiteY25" fmla="*/ 0 h 578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99154" h="5789007">
                  <a:moveTo>
                    <a:pt x="0" y="0"/>
                  </a:moveTo>
                  <a:lnTo>
                    <a:pt x="10499154" y="0"/>
                  </a:lnTo>
                  <a:lnTo>
                    <a:pt x="10499154" y="5789007"/>
                  </a:lnTo>
                  <a:lnTo>
                    <a:pt x="9795264" y="5789007"/>
                  </a:lnTo>
                  <a:lnTo>
                    <a:pt x="9722901" y="5657439"/>
                  </a:lnTo>
                  <a:lnTo>
                    <a:pt x="9611068" y="5486400"/>
                  </a:lnTo>
                  <a:lnTo>
                    <a:pt x="9446608" y="5341675"/>
                  </a:lnTo>
                  <a:lnTo>
                    <a:pt x="9104530" y="5137744"/>
                  </a:lnTo>
                  <a:lnTo>
                    <a:pt x="8670354" y="4993019"/>
                  </a:lnTo>
                  <a:lnTo>
                    <a:pt x="8242757" y="4775931"/>
                  </a:lnTo>
                  <a:lnTo>
                    <a:pt x="7749376" y="4624628"/>
                  </a:lnTo>
                  <a:lnTo>
                    <a:pt x="7657278" y="4440432"/>
                  </a:lnTo>
                  <a:lnTo>
                    <a:pt x="7525710" y="4243079"/>
                  </a:lnTo>
                  <a:lnTo>
                    <a:pt x="7302044" y="3993100"/>
                  </a:lnTo>
                  <a:lnTo>
                    <a:pt x="7019172" y="3769433"/>
                  </a:lnTo>
                  <a:lnTo>
                    <a:pt x="6532369" y="3532610"/>
                  </a:lnTo>
                  <a:lnTo>
                    <a:pt x="6131085" y="3289209"/>
                  </a:lnTo>
                  <a:lnTo>
                    <a:pt x="5539028" y="2828720"/>
                  </a:lnTo>
                  <a:lnTo>
                    <a:pt x="4914078" y="2473485"/>
                  </a:lnTo>
                  <a:lnTo>
                    <a:pt x="4539108" y="2012996"/>
                  </a:lnTo>
                  <a:lnTo>
                    <a:pt x="4150982" y="1473566"/>
                  </a:lnTo>
                  <a:lnTo>
                    <a:pt x="3519454" y="980184"/>
                  </a:lnTo>
                  <a:lnTo>
                    <a:pt x="2466907" y="697313"/>
                  </a:lnTo>
                  <a:lnTo>
                    <a:pt x="1289370" y="605215"/>
                  </a:lnTo>
                  <a:lnTo>
                    <a:pt x="6579" y="5196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97D0D79B-631A-9F07-F396-49388488149A}"/>
                </a:ext>
              </a:extLst>
            </p:cNvPr>
            <p:cNvGrpSpPr/>
            <p:nvPr/>
          </p:nvGrpSpPr>
          <p:grpSpPr>
            <a:xfrm rot="846442">
              <a:off x="13623560" y="4852321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0E28121D-3640-33FC-F2CC-2FF2BBC00ED3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36" name="Flowchart: Manual Operation 135">
                <a:extLst>
                  <a:ext uri="{FF2B5EF4-FFF2-40B4-BE49-F238E27FC236}">
                    <a16:creationId xmlns:a16="http://schemas.microsoft.com/office/drawing/2014/main" id="{21B92522-FBDA-901C-4BD0-3F4CC41C18D0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0B3E30D-145C-6638-77EC-600F111D5FC0}"/>
                </a:ext>
              </a:extLst>
            </p:cNvPr>
            <p:cNvSpPr/>
            <p:nvPr/>
          </p:nvSpPr>
          <p:spPr>
            <a:xfrm>
              <a:off x="224587" y="5307689"/>
              <a:ext cx="15777413" cy="460489"/>
            </a:xfrm>
            <a:custGeom>
              <a:avLst/>
              <a:gdLst>
                <a:gd name="connsiteX0" fmla="*/ 0 w 10341272"/>
                <a:gd name="connsiteY0" fmla="*/ 118411 h 460489"/>
                <a:gd name="connsiteX1" fmla="*/ 486803 w 10341272"/>
                <a:gd name="connsiteY1" fmla="*/ 46049 h 460489"/>
                <a:gd name="connsiteX2" fmla="*/ 815723 w 10341272"/>
                <a:gd name="connsiteY2" fmla="*/ 111833 h 460489"/>
                <a:gd name="connsiteX3" fmla="*/ 1170958 w 10341272"/>
                <a:gd name="connsiteY3" fmla="*/ 39470 h 460489"/>
                <a:gd name="connsiteX4" fmla="*/ 1565663 w 10341272"/>
                <a:gd name="connsiteY4" fmla="*/ 19735 h 460489"/>
                <a:gd name="connsiteX5" fmla="*/ 1815643 w 10341272"/>
                <a:gd name="connsiteY5" fmla="*/ 98676 h 460489"/>
                <a:gd name="connsiteX6" fmla="*/ 2295867 w 10341272"/>
                <a:gd name="connsiteY6" fmla="*/ 59205 h 460489"/>
                <a:gd name="connsiteX7" fmla="*/ 2355073 w 10341272"/>
                <a:gd name="connsiteY7" fmla="*/ 65784 h 460489"/>
                <a:gd name="connsiteX8" fmla="*/ 2657680 w 10341272"/>
                <a:gd name="connsiteY8" fmla="*/ 177617 h 460489"/>
                <a:gd name="connsiteX9" fmla="*/ 2743200 w 10341272"/>
                <a:gd name="connsiteY9" fmla="*/ 203931 h 460489"/>
                <a:gd name="connsiteX10" fmla="*/ 3210267 w 10341272"/>
                <a:gd name="connsiteY10" fmla="*/ 124990 h 460489"/>
                <a:gd name="connsiteX11" fmla="*/ 4216765 w 10341272"/>
                <a:gd name="connsiteY11" fmla="*/ 0 h 460489"/>
                <a:gd name="connsiteX12" fmla="*/ 4374647 w 10341272"/>
                <a:gd name="connsiteY12" fmla="*/ 98676 h 460489"/>
                <a:gd name="connsiteX13" fmla="*/ 4493059 w 10341272"/>
                <a:gd name="connsiteY13" fmla="*/ 92097 h 460489"/>
                <a:gd name="connsiteX14" fmla="*/ 4736460 w 10341272"/>
                <a:gd name="connsiteY14" fmla="*/ 72362 h 460489"/>
                <a:gd name="connsiteX15" fmla="*/ 4769352 w 10341272"/>
                <a:gd name="connsiteY15" fmla="*/ 65784 h 460489"/>
                <a:gd name="connsiteX16" fmla="*/ 5282469 w 10341272"/>
                <a:gd name="connsiteY16" fmla="*/ 65784 h 460489"/>
                <a:gd name="connsiteX17" fmla="*/ 5552184 w 10341272"/>
                <a:gd name="connsiteY17" fmla="*/ 13156 h 460489"/>
                <a:gd name="connsiteX18" fmla="*/ 5907418 w 10341272"/>
                <a:gd name="connsiteY18" fmla="*/ 32892 h 460489"/>
                <a:gd name="connsiteX19" fmla="*/ 6479741 w 10341272"/>
                <a:gd name="connsiteY19" fmla="*/ 85519 h 460489"/>
                <a:gd name="connsiteX20" fmla="*/ 6881024 w 10341272"/>
                <a:gd name="connsiteY20" fmla="*/ 26313 h 460489"/>
                <a:gd name="connsiteX21" fmla="*/ 7117847 w 10341272"/>
                <a:gd name="connsiteY21" fmla="*/ 92097 h 460489"/>
                <a:gd name="connsiteX22" fmla="*/ 7637542 w 10341272"/>
                <a:gd name="connsiteY22" fmla="*/ 59205 h 460489"/>
                <a:gd name="connsiteX23" fmla="*/ 7854630 w 10341272"/>
                <a:gd name="connsiteY23" fmla="*/ 78941 h 460489"/>
                <a:gd name="connsiteX24" fmla="*/ 7913836 w 10341272"/>
                <a:gd name="connsiteY24" fmla="*/ 92097 h 460489"/>
                <a:gd name="connsiteX25" fmla="*/ 8130923 w 10341272"/>
                <a:gd name="connsiteY25" fmla="*/ 32892 h 460489"/>
                <a:gd name="connsiteX26" fmla="*/ 8453266 w 10341272"/>
                <a:gd name="connsiteY26" fmla="*/ 26313 h 460489"/>
                <a:gd name="connsiteX27" fmla="*/ 8657197 w 10341272"/>
                <a:gd name="connsiteY27" fmla="*/ 78941 h 460489"/>
                <a:gd name="connsiteX28" fmla="*/ 8972961 w 10341272"/>
                <a:gd name="connsiteY28" fmla="*/ 39470 h 460489"/>
                <a:gd name="connsiteX29" fmla="*/ 9255833 w 10341272"/>
                <a:gd name="connsiteY29" fmla="*/ 39470 h 460489"/>
                <a:gd name="connsiteX30" fmla="*/ 9518969 w 10341272"/>
                <a:gd name="connsiteY30" fmla="*/ 46049 h 460489"/>
                <a:gd name="connsiteX31" fmla="*/ 10018929 w 10341272"/>
                <a:gd name="connsiteY31" fmla="*/ 131568 h 460489"/>
                <a:gd name="connsiteX32" fmla="*/ 10334693 w 10341272"/>
                <a:gd name="connsiteY32" fmla="*/ 203931 h 460489"/>
                <a:gd name="connsiteX33" fmla="*/ 10341272 w 10341272"/>
                <a:gd name="connsiteY33" fmla="*/ 460489 h 460489"/>
                <a:gd name="connsiteX34" fmla="*/ 0 w 10341272"/>
                <a:gd name="connsiteY34" fmla="*/ 460489 h 460489"/>
                <a:gd name="connsiteX35" fmla="*/ 0 w 10341272"/>
                <a:gd name="connsiteY35" fmla="*/ 118411 h 46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341272" h="460489">
                  <a:moveTo>
                    <a:pt x="0" y="118411"/>
                  </a:moveTo>
                  <a:lnTo>
                    <a:pt x="486803" y="46049"/>
                  </a:lnTo>
                  <a:lnTo>
                    <a:pt x="815723" y="111833"/>
                  </a:lnTo>
                  <a:lnTo>
                    <a:pt x="1170958" y="39470"/>
                  </a:lnTo>
                  <a:lnTo>
                    <a:pt x="1565663" y="19735"/>
                  </a:lnTo>
                  <a:lnTo>
                    <a:pt x="1815643" y="98676"/>
                  </a:lnTo>
                  <a:lnTo>
                    <a:pt x="2295867" y="59205"/>
                  </a:lnTo>
                  <a:lnTo>
                    <a:pt x="2355073" y="65784"/>
                  </a:lnTo>
                  <a:lnTo>
                    <a:pt x="2657680" y="177617"/>
                  </a:lnTo>
                  <a:cubicBezTo>
                    <a:pt x="2720777" y="201278"/>
                    <a:pt x="2691936" y="193677"/>
                    <a:pt x="2743200" y="203931"/>
                  </a:cubicBezTo>
                  <a:lnTo>
                    <a:pt x="3210267" y="124990"/>
                  </a:lnTo>
                  <a:lnTo>
                    <a:pt x="4216765" y="0"/>
                  </a:lnTo>
                  <a:lnTo>
                    <a:pt x="4374647" y="98676"/>
                  </a:lnTo>
                  <a:lnTo>
                    <a:pt x="4493059" y="92097"/>
                  </a:lnTo>
                  <a:lnTo>
                    <a:pt x="4736460" y="72362"/>
                  </a:lnTo>
                  <a:lnTo>
                    <a:pt x="4769352" y="65784"/>
                  </a:lnTo>
                  <a:lnTo>
                    <a:pt x="5282469" y="65784"/>
                  </a:lnTo>
                  <a:lnTo>
                    <a:pt x="5552184" y="13156"/>
                  </a:lnTo>
                  <a:lnTo>
                    <a:pt x="5907418" y="32892"/>
                  </a:lnTo>
                  <a:lnTo>
                    <a:pt x="6479741" y="85519"/>
                  </a:lnTo>
                  <a:lnTo>
                    <a:pt x="6881024" y="26313"/>
                  </a:lnTo>
                  <a:lnTo>
                    <a:pt x="7117847" y="92097"/>
                  </a:lnTo>
                  <a:lnTo>
                    <a:pt x="7637542" y="59205"/>
                  </a:lnTo>
                  <a:lnTo>
                    <a:pt x="7854630" y="78941"/>
                  </a:lnTo>
                  <a:lnTo>
                    <a:pt x="7913836" y="92097"/>
                  </a:lnTo>
                  <a:lnTo>
                    <a:pt x="8130923" y="32892"/>
                  </a:lnTo>
                  <a:cubicBezTo>
                    <a:pt x="8317207" y="22542"/>
                    <a:pt x="8209803" y="26313"/>
                    <a:pt x="8453266" y="26313"/>
                  </a:cubicBezTo>
                  <a:lnTo>
                    <a:pt x="8657197" y="78941"/>
                  </a:lnTo>
                  <a:lnTo>
                    <a:pt x="8972961" y="39470"/>
                  </a:lnTo>
                  <a:lnTo>
                    <a:pt x="9255833" y="39470"/>
                  </a:lnTo>
                  <a:lnTo>
                    <a:pt x="9518969" y="46049"/>
                  </a:lnTo>
                  <a:lnTo>
                    <a:pt x="10018929" y="131568"/>
                  </a:lnTo>
                  <a:lnTo>
                    <a:pt x="10334693" y="203931"/>
                  </a:lnTo>
                  <a:lnTo>
                    <a:pt x="10341272" y="460489"/>
                  </a:lnTo>
                  <a:lnTo>
                    <a:pt x="0" y="460489"/>
                  </a:lnTo>
                  <a:lnTo>
                    <a:pt x="0" y="118411"/>
                  </a:lnTo>
                  <a:close/>
                </a:path>
              </a:pathLst>
            </a:custGeom>
            <a:solidFill>
              <a:srgbClr val="BB8D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538D845-5D97-8BF3-6DA3-B6AA623799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56330" y="4884674"/>
              <a:ext cx="1213374" cy="1649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6DD5EFE-0FAA-A987-D12D-8A962ADB3B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255103" y="4292207"/>
              <a:ext cx="359468" cy="4583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10ADE69A-895A-6081-C44D-FA8F3D6B73F3}"/>
                </a:ext>
              </a:extLst>
            </p:cNvPr>
            <p:cNvGrpSpPr/>
            <p:nvPr/>
          </p:nvGrpSpPr>
          <p:grpSpPr>
            <a:xfrm rot="10280348" flipH="1">
              <a:off x="8306028" y="1613980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DCD177B4-C450-79C8-8068-052140CF3F33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46" name="Flowchart: Manual Operation 145">
                <a:extLst>
                  <a:ext uri="{FF2B5EF4-FFF2-40B4-BE49-F238E27FC236}">
                    <a16:creationId xmlns:a16="http://schemas.microsoft.com/office/drawing/2014/main" id="{44E8B371-A248-8604-C2AE-C392DB6C4EEE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1EF44EA7-7FB2-F74F-8EFD-1A2F5AD7CF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16715" y="1841689"/>
              <a:ext cx="232705" cy="9411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13366455-F07C-61A5-418C-E27FA5BB549A}"/>
                </a:ext>
              </a:extLst>
            </p:cNvPr>
            <p:cNvGrpSpPr/>
            <p:nvPr/>
          </p:nvGrpSpPr>
          <p:grpSpPr>
            <a:xfrm>
              <a:off x="7294537" y="2190978"/>
              <a:ext cx="5969915" cy="2989215"/>
              <a:chOff x="1785948" y="2099984"/>
              <a:chExt cx="5969915" cy="2989215"/>
            </a:xfrm>
          </p:grpSpPr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84882CD8-CE07-F216-6AD8-191A77EDFC1E}"/>
                  </a:ext>
                </a:extLst>
              </p:cNvPr>
              <p:cNvGrpSpPr/>
              <p:nvPr/>
            </p:nvGrpSpPr>
            <p:grpSpPr>
              <a:xfrm>
                <a:off x="1785948" y="2724568"/>
                <a:ext cx="1722619" cy="704432"/>
                <a:chOff x="1920900" y="2724568"/>
                <a:chExt cx="1307966" cy="596815"/>
              </a:xfrm>
            </p:grpSpPr>
            <p:sp>
              <p:nvSpPr>
                <p:cNvPr id="180" name="Flowchart: Manual Operation 179">
                  <a:extLst>
                    <a:ext uri="{FF2B5EF4-FFF2-40B4-BE49-F238E27FC236}">
                      <a16:creationId xmlns:a16="http://schemas.microsoft.com/office/drawing/2014/main" id="{EAC2068E-8190-CAFB-0A37-A2E06487C930}"/>
                    </a:ext>
                  </a:extLst>
                </p:cNvPr>
                <p:cNvSpPr/>
                <p:nvPr/>
              </p:nvSpPr>
              <p:spPr>
                <a:xfrm rot="5400000">
                  <a:off x="1776174" y="2869294"/>
                  <a:ext cx="480226" cy="190774"/>
                </a:xfrm>
                <a:prstGeom prst="flowChartManualOperation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B9F0EF58-0121-C1C7-EBA1-126EC658A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66719" y="3117086"/>
                  <a:ext cx="218821" cy="204297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0A3E802F-67EF-A1AE-CBA9-7FEE2FC348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0045" y="3117086"/>
                  <a:ext cx="218821" cy="204297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1925DA17-28EE-A26E-2CDE-22F9932D16CC}"/>
                  </a:ext>
                </a:extLst>
              </p:cNvPr>
              <p:cNvGrpSpPr/>
              <p:nvPr/>
            </p:nvGrpSpPr>
            <p:grpSpPr>
              <a:xfrm rot="20700000">
                <a:off x="6240887" y="3510503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C983B196-9298-8BBE-1211-F6137A83FE07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75" name="Flowchart: Manual Operation 174">
                  <a:extLst>
                    <a:ext uri="{FF2B5EF4-FFF2-40B4-BE49-F238E27FC236}">
                      <a16:creationId xmlns:a16="http://schemas.microsoft.com/office/drawing/2014/main" id="{3ED2C987-4660-E191-BE4B-5DB9BFEC0B04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AC9A19D6-7743-BF42-CA15-B5BF0263C062}"/>
                  </a:ext>
                </a:extLst>
              </p:cNvPr>
              <p:cNvGrpSpPr/>
              <p:nvPr/>
            </p:nvGrpSpPr>
            <p:grpSpPr>
              <a:xfrm rot="10452052">
                <a:off x="6173616" y="4961206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6DE620F-4DBB-E845-3A98-D811425F1FFB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73" name="Flowchart: Manual Operation 172">
                  <a:extLst>
                    <a:ext uri="{FF2B5EF4-FFF2-40B4-BE49-F238E27FC236}">
                      <a16:creationId xmlns:a16="http://schemas.microsoft.com/office/drawing/2014/main" id="{6A90362D-5B10-DEFF-5D9C-45F22E29E48F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9A473377-370A-F216-0476-10951A67E428}"/>
                  </a:ext>
                </a:extLst>
              </p:cNvPr>
              <p:cNvGrpSpPr/>
              <p:nvPr/>
            </p:nvGrpSpPr>
            <p:grpSpPr>
              <a:xfrm rot="21149598" flipH="1">
                <a:off x="4556261" y="3316017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70" name="Oval 169">
                  <a:extLst>
                    <a:ext uri="{FF2B5EF4-FFF2-40B4-BE49-F238E27FC236}">
                      <a16:creationId xmlns:a16="http://schemas.microsoft.com/office/drawing/2014/main" id="{B1DD4161-232D-F70F-1278-1E37718545F4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71" name="Flowchart: Manual Operation 170">
                  <a:extLst>
                    <a:ext uri="{FF2B5EF4-FFF2-40B4-BE49-F238E27FC236}">
                      <a16:creationId xmlns:a16="http://schemas.microsoft.com/office/drawing/2014/main" id="{5409AF15-2DC9-C0CB-6EC8-3F5582B4896D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071FE807-5FAE-184D-1E65-0C4941C87710}"/>
                  </a:ext>
                </a:extLst>
              </p:cNvPr>
              <p:cNvGrpSpPr/>
              <p:nvPr/>
            </p:nvGrpSpPr>
            <p:grpSpPr>
              <a:xfrm rot="401509">
                <a:off x="4229881" y="4476593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EC666F6E-8A41-EBAB-ACA9-A0263C5D11E6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69" name="Flowchart: Manual Operation 168">
                  <a:extLst>
                    <a:ext uri="{FF2B5EF4-FFF2-40B4-BE49-F238E27FC236}">
                      <a16:creationId xmlns:a16="http://schemas.microsoft.com/office/drawing/2014/main" id="{0314BC28-F135-3E0F-A414-0D8A47043480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E2E63A3D-95AB-AF60-811C-4C92B8CE9445}"/>
                  </a:ext>
                </a:extLst>
              </p:cNvPr>
              <p:cNvGrpSpPr/>
              <p:nvPr/>
            </p:nvGrpSpPr>
            <p:grpSpPr>
              <a:xfrm rot="19204942" flipH="1">
                <a:off x="5392111" y="2099984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B3F56AF0-74F6-9872-C8AD-5F292F6DAC85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67" name="Flowchart: Manual Operation 166">
                  <a:extLst>
                    <a:ext uri="{FF2B5EF4-FFF2-40B4-BE49-F238E27FC236}">
                      <a16:creationId xmlns:a16="http://schemas.microsoft.com/office/drawing/2014/main" id="{9D4FE497-5212-0EAC-9FB3-236FCF359E8F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6C1C70F9-844D-AD87-A073-409FAAC97E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30481" y="2319827"/>
                <a:ext cx="1275173" cy="64210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2865CF3D-DDE8-FE30-D355-4422E3DCB0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2271" y="3117086"/>
                <a:ext cx="477507" cy="1893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E86317DD-E08F-041A-BB8F-4DBE182DF5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9849" y="3243768"/>
                <a:ext cx="474642" cy="114390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3B56F0CB-115D-F6E5-3E72-06509CF738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46727" y="4584537"/>
                <a:ext cx="1317855" cy="40305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3FD65659-C63D-C71E-1E84-ABE901053A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2285" y="3438797"/>
                <a:ext cx="1113282" cy="17019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46BB73E5-5262-8839-DBFD-9152DC31C4D0}"/>
                  </a:ext>
                </a:extLst>
              </p:cNvPr>
              <p:cNvGrpSpPr/>
              <p:nvPr/>
            </p:nvGrpSpPr>
            <p:grpSpPr>
              <a:xfrm rot="2221522">
                <a:off x="7317531" y="3896952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2FC2AB01-AAA2-908F-C397-49662D346E1E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65" name="Flowchart: Manual Operation 164">
                  <a:extLst>
                    <a:ext uri="{FF2B5EF4-FFF2-40B4-BE49-F238E27FC236}">
                      <a16:creationId xmlns:a16="http://schemas.microsoft.com/office/drawing/2014/main" id="{0E5CCFDF-E270-92E4-B931-084B600F5311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B03B5445-28ED-F6D6-9245-9FAB297955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80813" y="3644184"/>
                <a:ext cx="526951" cy="17249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4CCEC1BF-5AC8-B073-0C69-11A628EF5E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07112" y="4084156"/>
                <a:ext cx="833741" cy="77313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109D37FB-4B5E-BECD-54AD-AC58770E31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87574" y="3757396"/>
                <a:ext cx="8082" cy="107914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E94B028-66EA-2D6D-DFFC-8D5DD8EAB128}"/>
                </a:ext>
              </a:extLst>
            </p:cNvPr>
            <p:cNvSpPr/>
            <p:nvPr/>
          </p:nvSpPr>
          <p:spPr>
            <a:xfrm>
              <a:off x="7412802" y="2847533"/>
              <a:ext cx="2027357" cy="51246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A4B9D5-E4D3-0AB8-8027-A10B58B56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2D861C-08EE-38B6-56BB-0D042D27B30E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Contribution 1 Conclusions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2B78F-5AA7-38F7-9492-7814491AB9DD}"/>
              </a:ext>
            </a:extLst>
          </p:cNvPr>
          <p:cNvSpPr txBox="1"/>
          <p:nvPr/>
        </p:nvSpPr>
        <p:spPr>
          <a:xfrm>
            <a:off x="249984" y="1546239"/>
            <a:ext cx="662177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Introduced Stochastic Multiagent Orienteering Problem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Explored leveraging mothership for hybrid decentralized problem solving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Evaluated scenarios where integrated mothership provides greatest benefits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C2C2ADF-88E7-C3B7-E61E-4525144D6038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8064657-5C7D-3D2A-6837-AA720CF26260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0C001C5-6DB5-A4F6-C182-C792F6BF9E4D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B868850-08D7-895C-4E5D-D72718CA75E6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5638B80-03A5-1AA1-8438-3C3CC4ADD366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B427D93-F3A6-4783-4A7C-26FB23133D12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72F1363-8E54-1F9B-14FF-7543FC1DF85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6250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FE66AF-8772-D3B3-5113-659D6F99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08713F-D7E0-FBE5-66F3-422724A63A66}"/>
              </a:ext>
            </a:extLst>
          </p:cNvPr>
          <p:cNvSpPr txBox="1"/>
          <p:nvPr/>
        </p:nvSpPr>
        <p:spPr>
          <a:xfrm>
            <a:off x="249706" y="154541"/>
            <a:ext cx="103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Rising Sea Levels Threaten Coastal Communities</a:t>
            </a:r>
          </a:p>
        </p:txBody>
      </p:sp>
      <p:pic>
        <p:nvPicPr>
          <p:cNvPr id="1026" name="Picture 2" descr="coastal vulnerability of sea-level rise map">
            <a:extLst>
              <a:ext uri="{FF2B5EF4-FFF2-40B4-BE49-F238E27FC236}">
                <a16:creationId xmlns:a16="http://schemas.microsoft.com/office/drawing/2014/main" id="{DAFD3891-F6FB-A876-97BD-FF1D2764A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14" y="1301256"/>
            <a:ext cx="8991571" cy="437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1EA98AB-87D7-E359-8229-B45D7DC37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14" y="5692543"/>
            <a:ext cx="309405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/>
              <a:t>US Geological Survey (2000), Public Domain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3AB6582-1C0C-3293-13B5-02EC4A7B9588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6CFEA48-312B-B986-60A3-E5CF92D73DBE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430ED67-CFAE-CDCF-CB21-FA80BFAB9A5B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193116A-A689-5BB4-320E-F602CDFF8F82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F190C9B-4131-530D-4C9C-7954815FBF59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CCFB863-8924-D46D-2A6C-C4CFA776EB51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100E509-A489-C5CF-4741-C430684FAE19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632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E9B58-214F-8ECA-03DD-E571EFFF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Contribution 1 Publications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E20A8-8CAC-ECF9-9DAA-4C003A5AB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1131303"/>
            <a:ext cx="11579621" cy="4946943"/>
          </a:xfrm>
        </p:spPr>
        <p:txBody>
          <a:bodyPr>
            <a:normAutofit/>
          </a:bodyPr>
          <a:lstStyle/>
          <a:p>
            <a:r>
              <a:rPr lang="en-US" sz="2000" dirty="0"/>
              <a:t>N. Butler and G. Hollinger, “ Hybrid Decentralization for Multi-Robot Orienteering with Mothership-Passenger Systems ,” in Proc. of the 42nd IEEE International Conference on Robotics and Automation, Atlanta, GA, May 2025.</a:t>
            </a:r>
          </a:p>
          <a:p>
            <a:r>
              <a:rPr lang="en-US" sz="2000" dirty="0"/>
              <a:t>N. Butler, G. Hollinger, J. Garwood, Y. Si, and A. Stewart, “Pseudo-Centralized Mission Planning for Under-Ice Robotic MOTHERSHIPs” [Poster]. 2</a:t>
            </a:r>
            <a:r>
              <a:rPr lang="en-US" sz="2000" baseline="30000" dirty="0"/>
              <a:t>nd</a:t>
            </a:r>
            <a:r>
              <a:rPr lang="en-US" sz="2000" dirty="0"/>
              <a:t> Northwest Robotics Symposium, Corvallis, OR, April 2024.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5F2B0-CD28-FB99-BE71-3B6C37554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8790267-15E5-EC92-8B65-8E2603AEF146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1F00EE2-1DE2-1DBF-6D79-C4158F1AA87A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5746BDA-6D2B-BC63-1083-8572ED54B4D7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8CD1864-4184-4E0C-B989-C6AFC9E9F9A0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8946F04-E8F8-A594-F26E-1B4E863976A0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5F9166F-F8A5-0977-85F4-1FB4C500CFF6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AD779D0-298E-8F0A-07D7-BF63AEC6638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3281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6C336-9CD7-262A-A0D2-2129F7AF1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5BE1A-FA36-A750-F40B-660EE1897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b="1" dirty="0"/>
              <a:t>Learning-Based Coordination for  Passenger Robots in Complex Task Domains</a:t>
            </a:r>
            <a:endParaRPr lang="en-US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EFBC35-3188-8918-9CED-597FFA2800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589369-04A2-6760-B392-490E1F070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1C1599F-FAF6-3088-7762-D033D7BA3322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BA32520-6A5A-3154-3BB9-97D5A35EDFCD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81943D5-1CED-F12C-3768-C7C151077D14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BDE9E4D-3C54-5C6D-5444-AF867250EFE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8395071-C87A-64F2-8BF4-E23A01EADC9C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120F092-CFB5-CAE2-4D2A-6E88A04583C2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00B94AA-875C-D3B7-F40C-0DC88F692786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3258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631F7-A30F-0147-8397-3FEA4E21D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7708-8838-F2CF-5FB0-C3B0DDF2F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Multi-Robot Coordination for Complex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6C2BF-D82E-8994-744D-E78B60B62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972274"/>
            <a:ext cx="11579621" cy="5440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Tasks may require multiple robots to take coordinated actions.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134BD-B93F-14AF-8F4B-75E784216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3F90ADD-90C3-5894-FEB3-2794A8A05CF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49FCF34-F9A1-8E32-1C6C-04081D54785A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8657B4C-A06F-6536-5E4F-1AA4AA4554FF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8E5BA10-EFC4-3481-ADB0-98FF84C58D44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43DC46A-C67D-C06E-3C4B-9C36A312B421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81EC97B-F198-BCBA-138D-22F329D1B29D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C5DCF2-7998-9207-DB6F-7EB68BA584B2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F4C0D30-9E19-1BFD-E92F-C3CF1C13C161}"/>
              </a:ext>
            </a:extLst>
          </p:cNvPr>
          <p:cNvGrpSpPr/>
          <p:nvPr/>
        </p:nvGrpSpPr>
        <p:grpSpPr>
          <a:xfrm>
            <a:off x="431720" y="3630682"/>
            <a:ext cx="2165979" cy="566820"/>
            <a:chOff x="1109015" y="5560512"/>
            <a:chExt cx="2165979" cy="56682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BCCE85-807D-A722-B84B-4D3926209C62}"/>
                </a:ext>
              </a:extLst>
            </p:cNvPr>
            <p:cNvSpPr/>
            <p:nvPr/>
          </p:nvSpPr>
          <p:spPr>
            <a:xfrm>
              <a:off x="1247637" y="5587690"/>
              <a:ext cx="2027357" cy="51246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Mothership</a:t>
              </a:r>
            </a:p>
          </p:txBody>
        </p:sp>
        <p:sp>
          <p:nvSpPr>
            <p:cNvPr id="14" name="Flowchart: Manual Operation 13">
              <a:extLst>
                <a:ext uri="{FF2B5EF4-FFF2-40B4-BE49-F238E27FC236}">
                  <a16:creationId xmlns:a16="http://schemas.microsoft.com/office/drawing/2014/main" id="{35D347DA-40ED-C442-4345-9AF14C59EA75}"/>
                </a:ext>
              </a:extLst>
            </p:cNvPr>
            <p:cNvSpPr/>
            <p:nvPr/>
          </p:nvSpPr>
          <p:spPr>
            <a:xfrm rot="5400000">
              <a:off x="951232" y="5718295"/>
              <a:ext cx="566820" cy="251253"/>
            </a:xfrm>
            <a:prstGeom prst="flowChartManualOperati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ADE9F5B8-ED75-9BE4-0ACB-D442046AADC7}"/>
              </a:ext>
            </a:extLst>
          </p:cNvPr>
          <p:cNvSpPr/>
          <p:nvPr/>
        </p:nvSpPr>
        <p:spPr>
          <a:xfrm>
            <a:off x="4360610" y="2672339"/>
            <a:ext cx="534784" cy="534784"/>
          </a:xfrm>
          <a:prstGeom prst="ellipse">
            <a:avLst/>
          </a:prstGeom>
          <a:solidFill>
            <a:srgbClr val="FFB482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22C67F5-E27C-F11D-0648-74A69B7B83C8}"/>
              </a:ext>
            </a:extLst>
          </p:cNvPr>
          <p:cNvGrpSpPr/>
          <p:nvPr/>
        </p:nvGrpSpPr>
        <p:grpSpPr>
          <a:xfrm rot="20798772">
            <a:off x="1929873" y="5272439"/>
            <a:ext cx="438332" cy="122999"/>
            <a:chOff x="-6352" y="-69121"/>
            <a:chExt cx="1644599" cy="480226"/>
          </a:xfrm>
          <a:solidFill>
            <a:schemeClr val="bg2">
              <a:lumMod val="50000"/>
            </a:schemeClr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D31A9FD-003B-1ED2-E190-CF508AFA3BE5}"/>
                </a:ext>
              </a:extLst>
            </p:cNvPr>
            <p:cNvSpPr/>
            <p:nvPr/>
          </p:nvSpPr>
          <p:spPr>
            <a:xfrm rot="42760">
              <a:off x="98898" y="-46094"/>
              <a:ext cx="1539349" cy="434175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1" name="Flowchart: Manual Operation 20">
              <a:extLst>
                <a:ext uri="{FF2B5EF4-FFF2-40B4-BE49-F238E27FC236}">
                  <a16:creationId xmlns:a16="http://schemas.microsoft.com/office/drawing/2014/main" id="{0C8D7E8C-8BE4-A782-1CF5-5E70AC2E868E}"/>
                </a:ext>
              </a:extLst>
            </p:cNvPr>
            <p:cNvSpPr/>
            <p:nvPr/>
          </p:nvSpPr>
          <p:spPr>
            <a:xfrm rot="5442760">
              <a:off x="-151077" y="75604"/>
              <a:ext cx="480226" cy="190775"/>
            </a:xfrm>
            <a:prstGeom prst="flowChartManualOperation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FFB3F2B-B078-B868-DC5B-06C998413EAF}"/>
              </a:ext>
            </a:extLst>
          </p:cNvPr>
          <p:cNvGrpSpPr/>
          <p:nvPr/>
        </p:nvGrpSpPr>
        <p:grpSpPr>
          <a:xfrm rot="1323749">
            <a:off x="2608483" y="5694552"/>
            <a:ext cx="438332" cy="122999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F6E8866-27D5-76A2-6948-306BA056E2EB}"/>
                </a:ext>
              </a:extLst>
            </p:cNvPr>
            <p:cNvSpPr/>
            <p:nvPr/>
          </p:nvSpPr>
          <p:spPr>
            <a:xfrm>
              <a:off x="335499" y="167748"/>
              <a:ext cx="1539350" cy="434174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7" name="Flowchart: Manual Operation 26">
              <a:extLst>
                <a:ext uri="{FF2B5EF4-FFF2-40B4-BE49-F238E27FC236}">
                  <a16:creationId xmlns:a16="http://schemas.microsoft.com/office/drawing/2014/main" id="{4877F743-56EB-523B-BF05-79DFA1626B73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368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EE66E-A19C-BD48-00DD-D791396DF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Decentralized, Role-Based Coordination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45A31-2122-AD9E-45D2-6D38F8C17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Maybe skip this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F7F30-90A4-AF25-7CF8-A555C7686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21B6AE9-BF36-FAEE-780C-79ED11DA96B7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47656F9-D0A7-F152-12E7-7E325FDDEC7C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73D4FBA-3FD8-4D1D-2D7F-C52471880926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4CC7C24-3AAC-4219-D014-D6B30F295D5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424AC87-3973-0FC0-9B0B-C703DB259C76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BA9A879-5351-9144-43DA-26F84E013400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C6E26A-EAAA-529A-B263-5340340870E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8231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359ED-49CB-A57D-486D-A3412DEB7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969A595-EF1D-46B0-FDCB-BBF08062B43E}"/>
              </a:ext>
            </a:extLst>
          </p:cNvPr>
          <p:cNvSpPr/>
          <p:nvPr/>
        </p:nvSpPr>
        <p:spPr>
          <a:xfrm>
            <a:off x="838200" y="2405675"/>
            <a:ext cx="10515600" cy="167272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How can we coordinate and adapt multi-robot roles for dynamic, comms-constrained environments using a Mothership-Passenger system to complete complex tasks?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7E5BB7-CDDE-267E-4AFE-4C84E02B4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23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811E9D1-44DA-1D7F-99A4-872BBD53C22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0249C67-3977-64B0-E84E-FE56E2F1D004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531DDDF-AAE9-9A24-2D1A-5FE679FCABC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17E94A9-8A3E-91FA-711B-B3A9BDB37F74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2BBA07C-AF6C-0623-2C0D-7F75157FF4D8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81CC2CC-BF1D-A80F-27BF-B1824D8CD535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990B4CE-CCEB-2082-57EF-67E11543A126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1769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C08F9-BB7F-2BF9-7B40-275B2EEE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Emergent Behaviors with 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CB2CE-D71E-563A-3A3E-25D1336E2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AF3CD-196F-B7B4-8CBA-8EE0C2C60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16211EA-4262-235A-F040-786A13614B92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1B98D67-D0DA-199F-6FC0-EF848C96667B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9D8292D-2424-77F0-2766-1DD31743E7D7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A531E02-CB1C-69F3-9EF9-8B2E2C2741D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FA5118F-A3FA-F096-BACA-C9E14320CA1C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896E710-2EA7-6ED8-E1D4-C5C88725B265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01B08B1-0C7D-BE44-3408-B67A761482C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4271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FEF67-16B1-21E2-0278-4C45AB8F5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05" y="162984"/>
            <a:ext cx="11795150" cy="646331"/>
          </a:xfrm>
        </p:spPr>
        <p:txBody>
          <a:bodyPr>
            <a:normAutofit/>
          </a:bodyPr>
          <a:lstStyle/>
          <a:p>
            <a:r>
              <a:rPr lang="en-US" sz="3200" dirty="0"/>
              <a:t>Mothership-Coordinated Adaptive Passenger Specializations (MCAPS)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ACE3F-1F57-1A31-57D1-64E8E6BDF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17341-C999-062E-80FD-1535DD09A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AE52B14-F9E7-E8B2-AE2D-0DDD041D1A0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B397942-2301-ADC5-FB87-EDB160E31B11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A17A8A7-DC70-2F87-18D8-DDACFF14426D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FDB6C17-6198-91AD-70DC-66AF0BF8AA24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950ACA8-E0FA-CD66-C068-80A075D5EE9F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0E96A85-3D9D-CB68-CF23-79A70A06105C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2EFDE97-ABC2-27A0-589C-9CA1CB1EE8E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7185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F509C-6546-3B9F-7320-69D417F18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MCAPS contd.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1E7979-3ED0-ECA9-283E-A194C4114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26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0FA4D14-E1E1-4888-417C-A5BD850A8C8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A3B9B58-85CB-93A0-D520-51011F5B4288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4FE88EE-CB10-930D-5727-57D59303E867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E4A95C7-6CB8-26BD-153C-BC4A83AF1D3B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C300EA1-159D-F231-97E5-7D74AAED5A11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D8AD15C-0B2C-6FA8-FFA8-59CABB2AD0C3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CCA5C6C-EE36-02B9-165F-EA9ED092F1C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5578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F55EB-DAD0-3F04-100B-959C8C1BF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AA264-D37F-CA86-ABD2-B82A99BA6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the Coordination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47A88-5DF0-8DD7-50E0-A873C17A9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A2A89-F7F8-DA68-D815-3E82BD416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38E3F8-7B0B-92E1-76C6-1B9A10D68300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47BBC97-AF7D-EAAB-B097-7EA70EB1C9FF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B813E3C-01E0-E0B1-5A09-F24ECC7EE556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F2607AB-1329-3C27-7DAF-A2EE25C16399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C830A95-F61A-939F-47A9-CF23B923500B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F1626E6-E440-EBF0-A804-E7CD8EFB2144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2B82E21-43B9-80B4-E905-DB990704D93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86896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82B70-5CB9-FDD1-CF3F-62DAD1EF9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Simulation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573C0-36B8-F10F-402F-655E855CA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85D2A-9B88-B778-3434-7E50BC3C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134326-6D82-80E5-89A7-B334692269D2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C7D0819-F06F-E915-5490-E773F20191D7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D467E19-52C2-463F-F0CC-63657B1C947D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E9DB066-4E00-EED7-FDD9-BEF954F5AA8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2D71EAB-E509-D43D-A801-CA34CC031428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1477548-613D-A343-6F20-7C4097A48153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16598FA-D293-B931-2D53-7E537B16397B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1389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E45EE242-4F05-5022-3763-DAA100143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8973" y="1926435"/>
            <a:ext cx="2646878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21F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Thwaites Glacier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1" u="none" strike="noStrike" cap="none" normalizeH="0" baseline="0" dirty="0">
                <a:ln>
                  <a:noFill/>
                </a:ln>
                <a:solidFill>
                  <a:srgbClr val="221F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Antarctica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6300A3-C802-6539-5211-A6C763D7D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14" y="800872"/>
            <a:ext cx="8096250" cy="576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A0F5E124-B7B4-C4AC-04D9-68234AA85E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740" y="6578887"/>
            <a:ext cx="358623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Larter (2022), Geophysical Research Letters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C50252A-F49E-86E0-8681-9148A8661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Ocean-Terminating Glaciers are Data-Rich, but Hazardous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F085C-0707-6607-4470-61C3A9988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098AEBA-839D-E3A4-113C-EB02D31FED57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39D9CCF-8C49-4634-FD4A-A67E43C77281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7A0FCAA-2563-CB84-1B33-595CE819984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9142254-D95C-1D21-9380-8D54F72E2BC3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FD351F5-998A-9831-5ECB-CF4DDC0E7C02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BA7EF6C-1681-12EA-90F4-7FA63E0A3985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AD1C45F-4B90-3897-77BF-33B04E37D3B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965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E5A96-B1F4-0AA7-6836-672BF336A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712F0-5E64-4820-914E-0182C93E2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Evaluation – Specialization Adaptation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BDFE4-B0AD-DAD8-A88F-5DE373E0B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4CBCC-7ABA-F635-E1B3-85F439BAE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A9CDB25-6C80-98D6-5C00-EBD065D4CDD0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49E37FE-FE54-1780-24F8-86CA699B5F33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E4E585A-B5D6-C1FF-ED26-825817A185CA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06D8153-F3C8-E83D-8AE7-3965EC2E9B12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524542-9934-71CB-B0CF-4BAFE6AB8600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795320B-4685-1BBD-0DB2-5AF330875D9C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8F9B137-6DEE-2A72-4882-83F6871D50D1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42457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F875F-71EB-6E6C-9DFC-4545775A0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61704-6512-7575-18B8-E9722E15E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Evaluations Against Hybrid-Decentralized &amp; Heuristics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5043B-EEE5-2445-7901-FDBB98E5B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DBD5D-DA27-0C6A-FDA3-3694B30D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867E9F-504A-4440-984E-97473F40667E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1DC4819-8BC9-5E90-5966-27C7E9FBE3B1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D669FD8-F733-A90D-7A5B-D0BFB20FDEB5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E215268-71E7-AE85-7CC8-3019B7073041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02AE1CD-B2EA-D79C-B486-2659DED65D75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2670DB9-F081-1351-521B-739F1A2E2B9E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4E4320B-8AA3-AE48-1C9D-F4F6D714397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9683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85BD3-8E41-3BB2-8AD5-700266A61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D09BC-8783-45F5-4A96-4A6A2AB66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Evaluations Discussion?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28ADD-DC74-C473-C607-E980BCBC2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1D804F-A116-7A11-67A5-384499D2C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CF96B4-D57F-8122-E2D9-DAA4A1C29239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D09441C-EE50-8E1C-2B9A-FA286DC48E9F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CFDAE5E-C8EF-A10F-296F-AE7102CDD2B7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8068997-D8E5-86BC-FBDF-BD55447A00A0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9A89C4A-2570-FB8E-15C9-E8AB438BEB6B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DE8E41B-3BE8-E2FC-761F-B55374947EF4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F5CA142-4C20-65C0-B03B-9472B4C295AC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2963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49046-4024-349F-2F44-3E780F25D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E00D-FC83-CB82-BFA3-F0049497D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Hardware Trials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B9B89-CC67-ACA3-C0C5-F2A4A8626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2D11C-5A86-0FF3-10C3-75B443D7F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9B3BB8B-8271-564D-F768-DE92AA77D2D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6E770C3-1F92-38A7-90AD-80398489ABD7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FDF4FFF-F328-3C51-6140-4AF17FC0A38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C596B36-D849-54F0-749B-8AA30564E173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3DD201F-A8A7-A07E-40C2-6CFB02FE93EB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A35884D-7E80-8552-76D1-35E964767AC2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90DBD72-C734-70A1-8FCB-C0DD0B18FAB1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41771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50ED5-F6BC-0184-8EEA-810451F65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07A18-DF56-DE8C-5D5F-E1930254E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Greedy vs Coordinated Hardware 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843FE-5C93-CB14-2F1D-1896D492E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50F1F-3536-2363-6434-53BE68AA9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434B0AE-829A-F8CC-01E1-B9CA5A61F121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ACFD381-E22B-282D-D182-8D7C77EC0FCE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E7A0694-E0AD-47A4-70C3-A8222993AC74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6C2D1AD-9630-E919-3C6F-26984D00E5D9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10C461-0F66-1F83-B09F-BE6F6D498EC5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AE1E80C-ED91-F3AA-E1CE-E9EE75F963FB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2D9545-33CA-79B9-1EDB-5BF83AF05774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93923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7F6D9-0123-EAEC-D6D4-1A15AB29C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59172-992F-3AEF-AB1C-378231AEF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Hardware Discussion?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879F5-EDDD-0396-B8BB-71EB3F75A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09DB6-CB04-14D3-4793-E5FA31ABA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4FFC6E-8D88-AA50-BE49-A945A47EA71C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C73CF31-CEEC-8DC0-D597-42B6B3B1208B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3B12B40-E712-8E86-F56B-F827829405C9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F6F778A-7297-A2E7-4A16-08578CDC8336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40661A2-E6C6-AF0A-F9E4-AD53655D6604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2ECE33A-3B45-4B1B-107E-F55B875C6BC6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3A07D0A-F79A-026B-2259-F5A3B95E2C8F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03333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4E33B-83AA-5734-7A29-D93E9ED94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8DBC8-EB5F-09FF-2EB8-AFA4819F0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Contribution 2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15108-0380-D71F-2B14-3EFB4A465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ACCB4-86C4-3924-34B1-852E44E29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11CE3-9D9D-09C0-A387-ECC1D0C937AC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257EE9A-9B47-CC69-3E69-C3D2741E5360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B854052-A15A-1E18-B5D3-B33580A1A8DB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8ED928D-68FF-03A8-FE85-DCEF75801140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0CCBEB4-853B-844B-F9DE-5BD23A8E775A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A3D7064-CD8F-1996-02D3-204E4789ED56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6F6803B-000F-58F6-DE7E-E50B9EA2B82F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61725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C893A-76EE-14D0-F0FF-233734492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/>
              <a:t>Conclusions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4417B-7794-22A3-182B-E51EC97FE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34F0E-C713-CC22-8F32-D40814B25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1508EEB-99AD-50FC-6A7B-7CC93E9F8E37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8B727C1-95D5-1F8E-03BB-2B9C7C52D67C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A47611D-B61D-3719-F621-A83DEA8AF9D1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1730544-31FB-9CA7-820F-4CE31BD4F370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84163B4-7BEA-8CF1-593A-A2247CC40EF0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5D1BAA9-6639-E9CF-A04C-BD94523B6908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A50AF26-2B7C-89D2-9DC0-8E1E5F5DC4D9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15809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6BDB1-7E28-4874-C9C2-D57B1CD3C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Thesis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D5424-A18B-19C2-8434-EDC01B3BD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6A828-C7F9-4EA1-2DAD-1E6D5ADDF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48570D1-4577-B3F0-E110-E6727EEF589B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65E75CC-E8B4-EDDD-53EC-D15CAA56169D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027BE99-EC38-4A84-C54C-74CA9E9210F5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C276478-7FA1-DA8E-6395-31313927B719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0ADD6ED-2FBF-2566-E5C0-D6541AFD83CF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A15DE55-3823-277A-ECE9-C8BEF69FC8B8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3B29AB0-8064-ED64-2E68-818100E276A4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605526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44512-CFA6-03AF-D29A-5A18892CD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Thesis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AD573-5CAD-F3F5-601E-FB66DCFB8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A5C4B9-69FD-976F-BBD4-B7A99388F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38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5C4A8FC-87BD-97EF-16CC-4AF430E16D3F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3D1FF35-E61F-D4F7-C98E-0067AF57222A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B8C05C5-5B47-F229-779C-DFDF651842C9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FC28800-8AD1-830D-CEF1-67A1777B57E9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CEB9B54-7F2E-4494-6559-035FC066C3D7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D3DC96F-914A-8387-EA1F-62660116CA8E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7694FFA-6BED-563E-9967-DC8CAD91CDDF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9417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04F1A-D815-1226-D4C5-D70C36F68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05" y="162984"/>
            <a:ext cx="11732088" cy="646331"/>
          </a:xfrm>
        </p:spPr>
        <p:txBody>
          <a:bodyPr>
            <a:noAutofit/>
          </a:bodyPr>
          <a:lstStyle/>
          <a:p>
            <a:r>
              <a:rPr lang="en-US" sz="3600" dirty="0"/>
              <a:t>Data Collection with Autonomous Underwater Vehicles (AUVs)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94E4A-0000-F4A3-0A4E-53993E874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0CA989-B38C-40B6-38EE-64F6E5973D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7" t="1229" r="621"/>
          <a:stretch>
            <a:fillRect/>
          </a:stretch>
        </p:blipFill>
        <p:spPr>
          <a:xfrm>
            <a:off x="1376925" y="2325202"/>
            <a:ext cx="4086372" cy="22923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E53E98-C038-0A2D-81D3-645CA377F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719" y="2325202"/>
            <a:ext cx="4608534" cy="226866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087E1F-D273-78CC-84A7-DE3E30EDF8C7}"/>
              </a:ext>
            </a:extLst>
          </p:cNvPr>
          <p:cNvSpPr txBox="1"/>
          <p:nvPr/>
        </p:nvSpPr>
        <p:spPr>
          <a:xfrm>
            <a:off x="6198719" y="4617580"/>
            <a:ext cx="354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MahmoudZadeh</a:t>
            </a:r>
            <a:r>
              <a:rPr lang="en-US" sz="1050" dirty="0"/>
              <a:t> &amp; Yazdani (2023), Ocean Engineering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CAA2AD-49DB-59A3-1684-34B0E997EA6F}"/>
              </a:ext>
            </a:extLst>
          </p:cNvPr>
          <p:cNvSpPr txBox="1"/>
          <p:nvPr/>
        </p:nvSpPr>
        <p:spPr>
          <a:xfrm>
            <a:off x="1271752" y="4617580"/>
            <a:ext cx="354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Modasshir</a:t>
            </a:r>
            <a:r>
              <a:rPr lang="en-US" sz="1050" dirty="0"/>
              <a:t> et al. (2018), ROBIO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F97019-9CCA-CE92-F488-4157B63B1F8D}"/>
              </a:ext>
            </a:extLst>
          </p:cNvPr>
          <p:cNvSpPr txBox="1"/>
          <p:nvPr/>
        </p:nvSpPr>
        <p:spPr>
          <a:xfrm>
            <a:off x="1333807" y="1839914"/>
            <a:ext cx="4172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Single-robot coral reef exploration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10CC29-2662-A5A2-0DDD-0D7386BC6A99}"/>
              </a:ext>
            </a:extLst>
          </p:cNvPr>
          <p:cNvSpPr txBox="1"/>
          <p:nvPr/>
        </p:nvSpPr>
        <p:spPr>
          <a:xfrm>
            <a:off x="6198719" y="1839914"/>
            <a:ext cx="4608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Multi-robot environmental monitoring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A72A70B-6544-1707-312C-EB18A30C226B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2DCCDCE-F831-2673-E5FA-B069E9E10606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0D86447-CA75-D84F-764E-0E7C0653FFB2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035D461-8DDA-4368-6BAF-CC34D552A52C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239428E-1843-CF0D-7B93-3F5B26A1891A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DCBCFC6-D774-E94D-AE2F-9908B019C3B1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705BAC3-FC98-2B1E-69BE-5AA1E6D06F05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55957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05F39-8276-08D2-5341-0BEF3158B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CD546-C35F-290F-396D-C76A323D4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ECEBA-A6CD-ADDB-D0FC-96EE15DD0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05C39-8A6B-F3B5-2E45-D261208CA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0C4F137-3A1D-ADB1-86E9-F162A9C3EB48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C868533-E8F5-EA84-0CB4-B423B35582D9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27C6E50-67B0-FCDD-6600-ED5929FC8329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32F4006-D5BC-03DB-B69C-2CA7CF3D833A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0E359ED-88F4-A052-1C58-50C82889CC7B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CFF8CDD-671A-735D-9721-9A52ECC8C3A3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BA85C6A-EA3E-5763-4188-EB751BF6474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01455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FFC4BB-FE0D-E10F-2568-AE08D0A6E639}"/>
              </a:ext>
            </a:extLst>
          </p:cNvPr>
          <p:cNvSpPr/>
          <p:nvPr/>
        </p:nvSpPr>
        <p:spPr>
          <a:xfrm>
            <a:off x="9662160" y="5760720"/>
            <a:ext cx="2529840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logo of a globe with a gold cogwheel&#10;&#10;Description automatically generated">
            <a:extLst>
              <a:ext uri="{FF2B5EF4-FFF2-40B4-BE49-F238E27FC236}">
                <a16:creationId xmlns:a16="http://schemas.microsoft.com/office/drawing/2014/main" id="{7890D5F8-2BCB-4E61-BFB2-6A6230611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705" y="3041545"/>
            <a:ext cx="2039809" cy="2039809"/>
          </a:xfrm>
          <a:prstGeom prst="rect">
            <a:avLst/>
          </a:prstGeom>
        </p:spPr>
      </p:pic>
      <p:pic>
        <p:nvPicPr>
          <p:cNvPr id="6" name="Picture 5" descr="Guidelines | University Relations and Marketing | Oregon State University">
            <a:extLst>
              <a:ext uri="{FF2B5EF4-FFF2-40B4-BE49-F238E27FC236}">
                <a16:creationId xmlns:a16="http://schemas.microsoft.com/office/drawing/2014/main" id="{BD7C88B7-0348-8B2F-5450-B2F37BBCD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02612"/>
            <a:ext cx="3272411" cy="130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0367CD-ED8B-2B7A-EE76-A1B9D7498619}"/>
              </a:ext>
            </a:extLst>
          </p:cNvPr>
          <p:cNvCxnSpPr/>
          <p:nvPr/>
        </p:nvCxnSpPr>
        <p:spPr>
          <a:xfrm>
            <a:off x="1302530" y="2929096"/>
            <a:ext cx="919424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EC690B0-4B95-07FA-ECB5-8018D4F30473}"/>
              </a:ext>
            </a:extLst>
          </p:cNvPr>
          <p:cNvSpPr/>
          <p:nvPr/>
        </p:nvSpPr>
        <p:spPr>
          <a:xfrm>
            <a:off x="1302530" y="1387070"/>
            <a:ext cx="6689793" cy="119502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ysClr val="windowText" lastClr="000000"/>
                </a:solidFill>
              </a:rPr>
              <a:t>Contact: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</a:rPr>
              <a:t>Nathan Butler: butlnath@oregonstate.edu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</a:rPr>
              <a:t>Dr. Geoffrey Hollinger: geoff.hollinger@oregonstate.edu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B639F7-7D58-9425-B049-B0547F7BAC40}"/>
              </a:ext>
            </a:extLst>
          </p:cNvPr>
          <p:cNvSpPr txBox="1"/>
          <p:nvPr/>
        </p:nvSpPr>
        <p:spPr>
          <a:xfrm>
            <a:off x="3631669" y="5015582"/>
            <a:ext cx="13638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NSF Award No.</a:t>
            </a:r>
          </a:p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2322055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FC0CF-6653-7946-3483-5A77A3F12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299E807-CA94-DB4D-DAC6-3A2CD289D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273" y="6045441"/>
            <a:ext cx="1095570" cy="5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5109BCD-D542-A434-2386-09533957E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152" y="6144816"/>
            <a:ext cx="1542774" cy="34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Woods Hole Institute">
            <a:extLst>
              <a:ext uri="{FF2B5EF4-FFF2-40B4-BE49-F238E27FC236}">
                <a16:creationId xmlns:a16="http://schemas.microsoft.com/office/drawing/2014/main" id="{43F5525D-1804-FD7F-9A45-935FA4576C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21" b="31922"/>
          <a:stretch/>
        </p:blipFill>
        <p:spPr bwMode="auto">
          <a:xfrm>
            <a:off x="8857548" y="6021261"/>
            <a:ext cx="1777999" cy="59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6E939381-3FB6-FE4A-3894-543B922091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980" y="1180642"/>
            <a:ext cx="1633678" cy="1633678"/>
          </a:xfrm>
          <a:prstGeom prst="rect">
            <a:avLst/>
          </a:prstGeom>
        </p:spPr>
      </p:pic>
      <p:pic>
        <p:nvPicPr>
          <p:cNvPr id="1030" name="Picture 6" descr="Purdue University Logo, symbol, meaning, history, PNG, brand">
            <a:extLst>
              <a:ext uri="{FF2B5EF4-FFF2-40B4-BE49-F238E27FC236}">
                <a16:creationId xmlns:a16="http://schemas.microsoft.com/office/drawing/2014/main" id="{CA58C7A5-35C8-868C-5AC6-ED1173998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865" y="5845602"/>
            <a:ext cx="1654835" cy="93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7C3CF76-B37A-1FB3-9BD5-7E849E740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425" y="6140100"/>
            <a:ext cx="1850778" cy="35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06F17F-BD39-6F0C-94C2-7C93097473CD}"/>
              </a:ext>
            </a:extLst>
          </p:cNvPr>
          <p:cNvSpPr txBox="1"/>
          <p:nvPr/>
        </p:nvSpPr>
        <p:spPr>
          <a:xfrm>
            <a:off x="1182757" y="467139"/>
            <a:ext cx="3419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TODO</a:t>
            </a:r>
            <a:r>
              <a:rPr lang="en-US" dirty="0"/>
              <a:t>: List committee</a:t>
            </a:r>
          </a:p>
        </p:txBody>
      </p:sp>
    </p:spTree>
    <p:extLst>
      <p:ext uri="{BB962C8B-B14F-4D97-AF65-F5344CB8AC3E}">
        <p14:creationId xmlns:p14="http://schemas.microsoft.com/office/powerpoint/2010/main" val="5922845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00EE6-F3DD-1898-B442-47D3EDA9C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Image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51FEF-8382-7AD3-9CED-B220C9EF5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highlight>
                  <a:srgbClr val="FFFF00"/>
                </a:highlight>
              </a:rPr>
              <a:t>TODO</a:t>
            </a:r>
            <a:r>
              <a:rPr lang="en-US" sz="1800" dirty="0"/>
              <a:t>: How to best do these in slides?</a:t>
            </a:r>
          </a:p>
          <a:p>
            <a:pPr marL="0" indent="0">
              <a:buNone/>
            </a:pPr>
            <a:r>
              <a:rPr lang="en-US" sz="1800" dirty="0"/>
              <a:t>[1] Larter, Robert, Basal Melting, Roughness and Structural Integrity of Ice Shelves. Geophysical Research Letters. Volume 49, 202 10.1029/2021GL097421.</a:t>
            </a:r>
          </a:p>
          <a:p>
            <a:pPr marL="0" indent="0">
              <a:buNone/>
            </a:pPr>
            <a:r>
              <a:rPr lang="en-US" sz="1800" dirty="0"/>
              <a:t>[2] M. </a:t>
            </a:r>
            <a:r>
              <a:rPr lang="en-US" sz="1800" dirty="0" err="1"/>
              <a:t>Modasshir</a:t>
            </a:r>
            <a:r>
              <a:rPr lang="en-US" sz="1800" dirty="0"/>
              <a:t>, S. Rahman, O. Youngquist and I. </a:t>
            </a:r>
            <a:r>
              <a:rPr lang="en-US" sz="1800" dirty="0" err="1"/>
              <a:t>Rekleitis</a:t>
            </a:r>
            <a:r>
              <a:rPr lang="en-US" sz="1800" dirty="0"/>
              <a:t>, Coral Identification and Counting with an Autonomous Underwater Vehicle, 2018 IEEE International Conference on Robotics and Biomimetics (ROBIO), Kuala Lumpur, Malaysia, 2018, pp. 524-529, </a:t>
            </a:r>
            <a:r>
              <a:rPr lang="en-US" sz="1800" dirty="0" err="1"/>
              <a:t>doi</a:t>
            </a:r>
            <a:r>
              <a:rPr lang="en-US" sz="1800" dirty="0"/>
              <a:t>: 10.1109/ROBIO.2018.8664785.</a:t>
            </a:r>
          </a:p>
          <a:p>
            <a:pPr marL="0" indent="0">
              <a:buNone/>
            </a:pPr>
            <a:r>
              <a:rPr lang="en-US" sz="1800" dirty="0"/>
              <a:t>[3] S. </a:t>
            </a:r>
            <a:r>
              <a:rPr lang="en-US" sz="1800" dirty="0" err="1"/>
              <a:t>MahmoudZadeh</a:t>
            </a:r>
            <a:r>
              <a:rPr lang="en-US" sz="1800" dirty="0"/>
              <a:t> and A. Yazdani, Distributed task allocation and mission planning of AUVs for persistent underwater ecological monitoring and preservation, Ocean Engineering, Volume 290, 2023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839EB-3EE4-DD00-914A-4D4085805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028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E61A0-41EA-4550-BA15-E2386AF65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Marine Mothership-Passenger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05D5A-C443-0186-39CE-F827A8C09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MOOS-</a:t>
            </a:r>
            <a:r>
              <a:rPr lang="en-US" dirty="0" err="1"/>
              <a:t>IvP</a:t>
            </a:r>
            <a:r>
              <a:rPr lang="en-US" dirty="0"/>
              <a:t> + </a:t>
            </a:r>
            <a:r>
              <a:rPr lang="en-US" dirty="0" err="1"/>
              <a:t>IvP</a:t>
            </a:r>
            <a:r>
              <a:rPr lang="en-US" dirty="0"/>
              <a:t> Helm: Tends to treat Passengers only as executors, with no agency (no decentralized planning). </a:t>
            </a:r>
            <a:r>
              <a:rPr lang="en-US" dirty="0" err="1"/>
              <a:t>IvP</a:t>
            </a:r>
            <a:r>
              <a:rPr lang="en-US" dirty="0"/>
              <a:t>-Helm coordinates Passenger behaviors (rigid).</a:t>
            </a:r>
          </a:p>
          <a:p>
            <a:pPr lvl="1"/>
            <a:r>
              <a:rPr lang="en-US" dirty="0"/>
              <a:t>Behaviors: </a:t>
            </a:r>
            <a:r>
              <a:rPr lang="en-US" dirty="0" err="1"/>
              <a:t>ConstantDepth</a:t>
            </a:r>
            <a:r>
              <a:rPr lang="en-US" dirty="0"/>
              <a:t>/Speed, </a:t>
            </a:r>
            <a:r>
              <a:rPr lang="en-US" dirty="0" err="1"/>
              <a:t>AvoidObstacles</a:t>
            </a:r>
            <a:r>
              <a:rPr lang="en-US" dirty="0"/>
              <a:t>, Loiter, Surface, Waypoint etc.</a:t>
            </a:r>
          </a:p>
          <a:p>
            <a:pPr lvl="2"/>
            <a:r>
              <a:rPr lang="en-US" dirty="0"/>
              <a:t>These are not really planning-type behaviors that support mission-level coordination between robots</a:t>
            </a:r>
          </a:p>
          <a:p>
            <a:pPr lvl="1"/>
            <a:r>
              <a:rPr lang="en-US" dirty="0"/>
              <a:t>Coordinating Multiple Autonomies to Improve Mission Performance adds “Neptune,” which is sort of a Mothership-like entity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38434-D131-7102-2E11-FFBCB7C13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588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67A5960-C915-3B22-438F-FF4DAD57A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61FCF-C1A7-1F5B-8092-84514E0D0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Marine Mothership-Passenger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59CEA-3713-6D46-4BDA-6FF7A3926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Dynamic Mission Planning Framework for Collaborative Underwater Operations Using Behavior Trees: </a:t>
            </a:r>
            <a:r>
              <a:rPr lang="en-US" dirty="0"/>
              <a:t>plans missions on Mothership, executes on Passengers (no replanning, limited adaptation/coordination)</a:t>
            </a:r>
          </a:p>
          <a:p>
            <a:endParaRPr lang="en-US" b="1" dirty="0"/>
          </a:p>
          <a:p>
            <a:r>
              <a:rPr lang="en-US" b="1" dirty="0"/>
              <a:t>Distributed task allocation and mission planning of AUVs for persistent underwater ecological monitoring and preservation</a:t>
            </a:r>
          </a:p>
          <a:p>
            <a:pPr lvl="1"/>
            <a:r>
              <a:rPr lang="en-US" dirty="0"/>
              <a:t>Initially centralized (not necessarily on Mothership), then decentralized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C2CA9-AD50-648E-7971-4BA521999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6979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3DD3-BB4F-9071-115A-2ECADE523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904D7-32CD-C458-146B-415E193D2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current methods favor centralized planning, decentralized execution (with minor adjustments). Not satisfactory for dynamic environments or long-range missions (must have greater decentralized autonomy).</a:t>
            </a:r>
          </a:p>
          <a:p>
            <a:r>
              <a:rPr lang="en-US" dirty="0"/>
              <a:t>So, how can we enhance decentralized autonomy with Mothership?</a:t>
            </a:r>
          </a:p>
          <a:p>
            <a:pPr lvl="1"/>
            <a:r>
              <a:rPr lang="en-US" dirty="0"/>
              <a:t>(in ways that </a:t>
            </a:r>
            <a:r>
              <a:rPr lang="en-US" dirty="0" err="1"/>
              <a:t>IvP</a:t>
            </a:r>
            <a:r>
              <a:rPr lang="en-US" dirty="0"/>
              <a:t> Helm cannot? I guess </a:t>
            </a:r>
            <a:r>
              <a:rPr lang="en-US" dirty="0" err="1"/>
              <a:t>IvP</a:t>
            </a:r>
            <a:r>
              <a:rPr lang="en-US" dirty="0"/>
              <a:t> Helm doesn’t natively plan, just adapts behaviors according to external specs…)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FCF08-33BE-4821-B2FB-7682F78F8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44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7B4E-9167-4C47-BA2B-F98224591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Mothership-Passenger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4001B-529E-D0E7-2D18-BAD4FB63F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</a:t>
            </a:fld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6273B5D-1867-B98D-228A-A194A578E640}"/>
              </a:ext>
            </a:extLst>
          </p:cNvPr>
          <p:cNvGrpSpPr/>
          <p:nvPr/>
        </p:nvGrpSpPr>
        <p:grpSpPr>
          <a:xfrm>
            <a:off x="-331113" y="920199"/>
            <a:ext cx="12854226" cy="5017602"/>
            <a:chOff x="-343777" y="659583"/>
            <a:chExt cx="12854226" cy="501760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115A68E-1CA4-7260-BBAC-CB4D38D5E02C}"/>
                </a:ext>
              </a:extLst>
            </p:cNvPr>
            <p:cNvSpPr/>
            <p:nvPr/>
          </p:nvSpPr>
          <p:spPr>
            <a:xfrm>
              <a:off x="-21435" y="1026235"/>
              <a:ext cx="12143759" cy="4457182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30F5E2F0-AB0C-8C64-9110-50BE3E613C9D}"/>
                </a:ext>
              </a:extLst>
            </p:cNvPr>
            <p:cNvSpPr/>
            <p:nvPr/>
          </p:nvSpPr>
          <p:spPr>
            <a:xfrm rot="11106912">
              <a:off x="2966785" y="1082035"/>
              <a:ext cx="368392" cy="436133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5AE00A2-4B17-02B1-99D7-72064D80D879}"/>
                </a:ext>
              </a:extLst>
            </p:cNvPr>
            <p:cNvSpPr/>
            <p:nvPr/>
          </p:nvSpPr>
          <p:spPr>
            <a:xfrm>
              <a:off x="-343777" y="770269"/>
              <a:ext cx="2698551" cy="269879"/>
            </a:xfrm>
            <a:custGeom>
              <a:avLst/>
              <a:gdLst>
                <a:gd name="connsiteX0" fmla="*/ 0 w 2190613"/>
                <a:gd name="connsiteY0" fmla="*/ 26314 h 256558"/>
                <a:gd name="connsiteX1" fmla="*/ 59206 w 2190613"/>
                <a:gd name="connsiteY1" fmla="*/ 59206 h 256558"/>
                <a:gd name="connsiteX2" fmla="*/ 124990 w 2190613"/>
                <a:gd name="connsiteY2" fmla="*/ 78941 h 256558"/>
                <a:gd name="connsiteX3" fmla="*/ 217088 w 2190613"/>
                <a:gd name="connsiteY3" fmla="*/ 85519 h 256558"/>
                <a:gd name="connsiteX4" fmla="*/ 302607 w 2190613"/>
                <a:gd name="connsiteY4" fmla="*/ 78941 h 256558"/>
                <a:gd name="connsiteX5" fmla="*/ 381548 w 2190613"/>
                <a:gd name="connsiteY5" fmla="*/ 32892 h 256558"/>
                <a:gd name="connsiteX6" fmla="*/ 440754 w 2190613"/>
                <a:gd name="connsiteY6" fmla="*/ 92098 h 256558"/>
                <a:gd name="connsiteX7" fmla="*/ 526273 w 2190613"/>
                <a:gd name="connsiteY7" fmla="*/ 105255 h 256558"/>
                <a:gd name="connsiteX8" fmla="*/ 638106 w 2190613"/>
                <a:gd name="connsiteY8" fmla="*/ 85519 h 256558"/>
                <a:gd name="connsiteX9" fmla="*/ 670999 w 2190613"/>
                <a:gd name="connsiteY9" fmla="*/ 52627 h 256558"/>
                <a:gd name="connsiteX10" fmla="*/ 710469 w 2190613"/>
                <a:gd name="connsiteY10" fmla="*/ 19735 h 256558"/>
                <a:gd name="connsiteX11" fmla="*/ 802567 w 2190613"/>
                <a:gd name="connsiteY11" fmla="*/ 78941 h 256558"/>
                <a:gd name="connsiteX12" fmla="*/ 855194 w 2190613"/>
                <a:gd name="connsiteY12" fmla="*/ 105255 h 256558"/>
                <a:gd name="connsiteX13" fmla="*/ 940714 w 2190613"/>
                <a:gd name="connsiteY13" fmla="*/ 98676 h 256558"/>
                <a:gd name="connsiteX14" fmla="*/ 1026233 w 2190613"/>
                <a:gd name="connsiteY14" fmla="*/ 72363 h 256558"/>
                <a:gd name="connsiteX15" fmla="*/ 1065704 w 2190613"/>
                <a:gd name="connsiteY15" fmla="*/ 46049 h 256558"/>
                <a:gd name="connsiteX16" fmla="*/ 1072282 w 2190613"/>
                <a:gd name="connsiteY16" fmla="*/ 39470 h 256558"/>
                <a:gd name="connsiteX17" fmla="*/ 1118331 w 2190613"/>
                <a:gd name="connsiteY17" fmla="*/ 19735 h 256558"/>
                <a:gd name="connsiteX18" fmla="*/ 1217007 w 2190613"/>
                <a:gd name="connsiteY18" fmla="*/ 78941 h 256558"/>
                <a:gd name="connsiteX19" fmla="*/ 1289370 w 2190613"/>
                <a:gd name="connsiteY19" fmla="*/ 92098 h 256558"/>
                <a:gd name="connsiteX20" fmla="*/ 1361732 w 2190613"/>
                <a:gd name="connsiteY20" fmla="*/ 78941 h 256558"/>
                <a:gd name="connsiteX21" fmla="*/ 1427517 w 2190613"/>
                <a:gd name="connsiteY21" fmla="*/ 46049 h 256558"/>
                <a:gd name="connsiteX22" fmla="*/ 1473565 w 2190613"/>
                <a:gd name="connsiteY22" fmla="*/ 13157 h 256558"/>
                <a:gd name="connsiteX23" fmla="*/ 1552506 w 2190613"/>
                <a:gd name="connsiteY23" fmla="*/ 65784 h 256558"/>
                <a:gd name="connsiteX24" fmla="*/ 1605134 w 2190613"/>
                <a:gd name="connsiteY24" fmla="*/ 85519 h 256558"/>
                <a:gd name="connsiteX25" fmla="*/ 1664340 w 2190613"/>
                <a:gd name="connsiteY25" fmla="*/ 98676 h 256558"/>
                <a:gd name="connsiteX26" fmla="*/ 1664340 w 2190613"/>
                <a:gd name="connsiteY26" fmla="*/ 98676 h 256558"/>
                <a:gd name="connsiteX27" fmla="*/ 1795908 w 2190613"/>
                <a:gd name="connsiteY27" fmla="*/ 59206 h 256558"/>
                <a:gd name="connsiteX28" fmla="*/ 1841957 w 2190613"/>
                <a:gd name="connsiteY28" fmla="*/ 19735 h 256558"/>
                <a:gd name="connsiteX29" fmla="*/ 1914319 w 2190613"/>
                <a:gd name="connsiteY29" fmla="*/ 72363 h 256558"/>
                <a:gd name="connsiteX30" fmla="*/ 2006417 w 2190613"/>
                <a:gd name="connsiteY30" fmla="*/ 85519 h 256558"/>
                <a:gd name="connsiteX31" fmla="*/ 2072201 w 2190613"/>
                <a:gd name="connsiteY31" fmla="*/ 65784 h 256558"/>
                <a:gd name="connsiteX32" fmla="*/ 2151142 w 2190613"/>
                <a:gd name="connsiteY32" fmla="*/ 32892 h 256558"/>
                <a:gd name="connsiteX33" fmla="*/ 2184035 w 2190613"/>
                <a:gd name="connsiteY33" fmla="*/ 0 h 256558"/>
                <a:gd name="connsiteX34" fmla="*/ 2190613 w 2190613"/>
                <a:gd name="connsiteY34" fmla="*/ 256558 h 256558"/>
                <a:gd name="connsiteX35" fmla="*/ 0 w 2190613"/>
                <a:gd name="connsiteY35" fmla="*/ 256558 h 256558"/>
                <a:gd name="connsiteX36" fmla="*/ 0 w 2190613"/>
                <a:gd name="connsiteY36" fmla="*/ 26314 h 25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90613" h="256558">
                  <a:moveTo>
                    <a:pt x="0" y="26314"/>
                  </a:moveTo>
                  <a:lnTo>
                    <a:pt x="59206" y="59206"/>
                  </a:lnTo>
                  <a:lnTo>
                    <a:pt x="124990" y="78941"/>
                  </a:lnTo>
                  <a:lnTo>
                    <a:pt x="217088" y="85519"/>
                  </a:lnTo>
                  <a:lnTo>
                    <a:pt x="302607" y="78941"/>
                  </a:lnTo>
                  <a:lnTo>
                    <a:pt x="381548" y="32892"/>
                  </a:lnTo>
                  <a:lnTo>
                    <a:pt x="440754" y="92098"/>
                  </a:lnTo>
                  <a:lnTo>
                    <a:pt x="526273" y="105255"/>
                  </a:lnTo>
                  <a:lnTo>
                    <a:pt x="638106" y="85519"/>
                  </a:lnTo>
                  <a:lnTo>
                    <a:pt x="670999" y="52627"/>
                  </a:lnTo>
                  <a:lnTo>
                    <a:pt x="710469" y="19735"/>
                  </a:lnTo>
                  <a:lnTo>
                    <a:pt x="802567" y="78941"/>
                  </a:lnTo>
                  <a:lnTo>
                    <a:pt x="855194" y="105255"/>
                  </a:lnTo>
                  <a:lnTo>
                    <a:pt x="940714" y="98676"/>
                  </a:lnTo>
                  <a:lnTo>
                    <a:pt x="1026233" y="72363"/>
                  </a:lnTo>
                  <a:lnTo>
                    <a:pt x="1065704" y="46049"/>
                  </a:lnTo>
                  <a:lnTo>
                    <a:pt x="1072282" y="39470"/>
                  </a:lnTo>
                  <a:lnTo>
                    <a:pt x="1118331" y="19735"/>
                  </a:lnTo>
                  <a:lnTo>
                    <a:pt x="1217007" y="78941"/>
                  </a:lnTo>
                  <a:lnTo>
                    <a:pt x="1289370" y="92098"/>
                  </a:lnTo>
                  <a:lnTo>
                    <a:pt x="1361732" y="78941"/>
                  </a:lnTo>
                  <a:lnTo>
                    <a:pt x="1427517" y="46049"/>
                  </a:lnTo>
                  <a:lnTo>
                    <a:pt x="1473565" y="13157"/>
                  </a:lnTo>
                  <a:lnTo>
                    <a:pt x="1552506" y="65784"/>
                  </a:lnTo>
                  <a:lnTo>
                    <a:pt x="1605134" y="85519"/>
                  </a:lnTo>
                  <a:lnTo>
                    <a:pt x="1664340" y="98676"/>
                  </a:lnTo>
                  <a:lnTo>
                    <a:pt x="1664340" y="98676"/>
                  </a:lnTo>
                  <a:lnTo>
                    <a:pt x="1795908" y="59206"/>
                  </a:lnTo>
                  <a:lnTo>
                    <a:pt x="1841957" y="19735"/>
                  </a:lnTo>
                  <a:lnTo>
                    <a:pt x="1914319" y="72363"/>
                  </a:lnTo>
                  <a:lnTo>
                    <a:pt x="2006417" y="85519"/>
                  </a:lnTo>
                  <a:lnTo>
                    <a:pt x="2072201" y="65784"/>
                  </a:lnTo>
                  <a:lnTo>
                    <a:pt x="2151142" y="32892"/>
                  </a:lnTo>
                  <a:lnTo>
                    <a:pt x="2184035" y="0"/>
                  </a:lnTo>
                  <a:lnTo>
                    <a:pt x="2190613" y="256558"/>
                  </a:lnTo>
                  <a:lnTo>
                    <a:pt x="0" y="256558"/>
                  </a:lnTo>
                  <a:lnTo>
                    <a:pt x="0" y="26314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AB4277E6-A3D8-5A4A-D976-7F0ACFFF4B1D}"/>
                </a:ext>
              </a:extLst>
            </p:cNvPr>
            <p:cNvSpPr/>
            <p:nvPr/>
          </p:nvSpPr>
          <p:spPr>
            <a:xfrm rot="20884359">
              <a:off x="8842214" y="4909782"/>
              <a:ext cx="354967" cy="453445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Isosceles Triangle 67">
              <a:extLst>
                <a:ext uri="{FF2B5EF4-FFF2-40B4-BE49-F238E27FC236}">
                  <a16:creationId xmlns:a16="http://schemas.microsoft.com/office/drawing/2014/main" id="{CA0B556B-3BD3-434F-711C-124B76AA13F9}"/>
                </a:ext>
              </a:extLst>
            </p:cNvPr>
            <p:cNvSpPr/>
            <p:nvPr/>
          </p:nvSpPr>
          <p:spPr>
            <a:xfrm rot="13090487">
              <a:off x="6811698" y="2800086"/>
              <a:ext cx="368392" cy="584619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5793E76-5679-8546-25BF-155E01A8D9B8}"/>
                </a:ext>
              </a:extLst>
            </p:cNvPr>
            <p:cNvGrpSpPr/>
            <p:nvPr/>
          </p:nvGrpSpPr>
          <p:grpSpPr>
            <a:xfrm rot="1323749">
              <a:off x="2826010" y="3358482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AC06D12A-4D5E-7D0B-A713-57E76ABF7B20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20" name="Flowchart: Manual Operation 119">
                <a:extLst>
                  <a:ext uri="{FF2B5EF4-FFF2-40B4-BE49-F238E27FC236}">
                    <a16:creationId xmlns:a16="http://schemas.microsoft.com/office/drawing/2014/main" id="{2159AD48-0296-871C-9817-A6DBAF96D518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2BEE3F0-3AD0-5DD1-A1D0-0C0F8F5DF37C}"/>
                </a:ext>
              </a:extLst>
            </p:cNvPr>
            <p:cNvSpPr/>
            <p:nvPr/>
          </p:nvSpPr>
          <p:spPr>
            <a:xfrm>
              <a:off x="1966146" y="659583"/>
              <a:ext cx="10213190" cy="5017602"/>
            </a:xfrm>
            <a:custGeom>
              <a:avLst/>
              <a:gdLst>
                <a:gd name="connsiteX0" fmla="*/ 0 w 10499154"/>
                <a:gd name="connsiteY0" fmla="*/ 0 h 5789007"/>
                <a:gd name="connsiteX1" fmla="*/ 10499154 w 10499154"/>
                <a:gd name="connsiteY1" fmla="*/ 0 h 5789007"/>
                <a:gd name="connsiteX2" fmla="*/ 10499154 w 10499154"/>
                <a:gd name="connsiteY2" fmla="*/ 5789007 h 5789007"/>
                <a:gd name="connsiteX3" fmla="*/ 9795264 w 10499154"/>
                <a:gd name="connsiteY3" fmla="*/ 5789007 h 5789007"/>
                <a:gd name="connsiteX4" fmla="*/ 9722901 w 10499154"/>
                <a:gd name="connsiteY4" fmla="*/ 5657439 h 5789007"/>
                <a:gd name="connsiteX5" fmla="*/ 9611068 w 10499154"/>
                <a:gd name="connsiteY5" fmla="*/ 5486400 h 5789007"/>
                <a:gd name="connsiteX6" fmla="*/ 9446608 w 10499154"/>
                <a:gd name="connsiteY6" fmla="*/ 5341675 h 5789007"/>
                <a:gd name="connsiteX7" fmla="*/ 9104530 w 10499154"/>
                <a:gd name="connsiteY7" fmla="*/ 5137744 h 5789007"/>
                <a:gd name="connsiteX8" fmla="*/ 8670354 w 10499154"/>
                <a:gd name="connsiteY8" fmla="*/ 4993019 h 5789007"/>
                <a:gd name="connsiteX9" fmla="*/ 8242757 w 10499154"/>
                <a:gd name="connsiteY9" fmla="*/ 4775931 h 5789007"/>
                <a:gd name="connsiteX10" fmla="*/ 7749376 w 10499154"/>
                <a:gd name="connsiteY10" fmla="*/ 4624628 h 5789007"/>
                <a:gd name="connsiteX11" fmla="*/ 7657278 w 10499154"/>
                <a:gd name="connsiteY11" fmla="*/ 4440432 h 5789007"/>
                <a:gd name="connsiteX12" fmla="*/ 7525710 w 10499154"/>
                <a:gd name="connsiteY12" fmla="*/ 4243079 h 5789007"/>
                <a:gd name="connsiteX13" fmla="*/ 7302044 w 10499154"/>
                <a:gd name="connsiteY13" fmla="*/ 3993100 h 5789007"/>
                <a:gd name="connsiteX14" fmla="*/ 7019172 w 10499154"/>
                <a:gd name="connsiteY14" fmla="*/ 3769433 h 5789007"/>
                <a:gd name="connsiteX15" fmla="*/ 6532369 w 10499154"/>
                <a:gd name="connsiteY15" fmla="*/ 3532610 h 5789007"/>
                <a:gd name="connsiteX16" fmla="*/ 6131085 w 10499154"/>
                <a:gd name="connsiteY16" fmla="*/ 3289209 h 5789007"/>
                <a:gd name="connsiteX17" fmla="*/ 5539028 w 10499154"/>
                <a:gd name="connsiteY17" fmla="*/ 2828720 h 5789007"/>
                <a:gd name="connsiteX18" fmla="*/ 4914078 w 10499154"/>
                <a:gd name="connsiteY18" fmla="*/ 2473485 h 5789007"/>
                <a:gd name="connsiteX19" fmla="*/ 4539108 w 10499154"/>
                <a:gd name="connsiteY19" fmla="*/ 2012996 h 5789007"/>
                <a:gd name="connsiteX20" fmla="*/ 4150982 w 10499154"/>
                <a:gd name="connsiteY20" fmla="*/ 1473566 h 5789007"/>
                <a:gd name="connsiteX21" fmla="*/ 3519454 w 10499154"/>
                <a:gd name="connsiteY21" fmla="*/ 980184 h 5789007"/>
                <a:gd name="connsiteX22" fmla="*/ 2466907 w 10499154"/>
                <a:gd name="connsiteY22" fmla="*/ 697313 h 5789007"/>
                <a:gd name="connsiteX23" fmla="*/ 1289370 w 10499154"/>
                <a:gd name="connsiteY23" fmla="*/ 605215 h 5789007"/>
                <a:gd name="connsiteX24" fmla="*/ 6579 w 10499154"/>
                <a:gd name="connsiteY24" fmla="*/ 519695 h 5789007"/>
                <a:gd name="connsiteX25" fmla="*/ 0 w 10499154"/>
                <a:gd name="connsiteY25" fmla="*/ 0 h 578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99154" h="5789007">
                  <a:moveTo>
                    <a:pt x="0" y="0"/>
                  </a:moveTo>
                  <a:lnTo>
                    <a:pt x="10499154" y="0"/>
                  </a:lnTo>
                  <a:lnTo>
                    <a:pt x="10499154" y="5789007"/>
                  </a:lnTo>
                  <a:lnTo>
                    <a:pt x="9795264" y="5789007"/>
                  </a:lnTo>
                  <a:lnTo>
                    <a:pt x="9722901" y="5657439"/>
                  </a:lnTo>
                  <a:lnTo>
                    <a:pt x="9611068" y="5486400"/>
                  </a:lnTo>
                  <a:lnTo>
                    <a:pt x="9446608" y="5341675"/>
                  </a:lnTo>
                  <a:lnTo>
                    <a:pt x="9104530" y="5137744"/>
                  </a:lnTo>
                  <a:lnTo>
                    <a:pt x="8670354" y="4993019"/>
                  </a:lnTo>
                  <a:lnTo>
                    <a:pt x="8242757" y="4775931"/>
                  </a:lnTo>
                  <a:lnTo>
                    <a:pt x="7749376" y="4624628"/>
                  </a:lnTo>
                  <a:lnTo>
                    <a:pt x="7657278" y="4440432"/>
                  </a:lnTo>
                  <a:lnTo>
                    <a:pt x="7525710" y="4243079"/>
                  </a:lnTo>
                  <a:lnTo>
                    <a:pt x="7302044" y="3993100"/>
                  </a:lnTo>
                  <a:lnTo>
                    <a:pt x="7019172" y="3769433"/>
                  </a:lnTo>
                  <a:lnTo>
                    <a:pt x="6532369" y="3532610"/>
                  </a:lnTo>
                  <a:lnTo>
                    <a:pt x="6131085" y="3289209"/>
                  </a:lnTo>
                  <a:lnTo>
                    <a:pt x="5539028" y="2828720"/>
                  </a:lnTo>
                  <a:lnTo>
                    <a:pt x="4914078" y="2473485"/>
                  </a:lnTo>
                  <a:lnTo>
                    <a:pt x="4539108" y="2012996"/>
                  </a:lnTo>
                  <a:lnTo>
                    <a:pt x="4150982" y="1473566"/>
                  </a:lnTo>
                  <a:lnTo>
                    <a:pt x="3519454" y="980184"/>
                  </a:lnTo>
                  <a:lnTo>
                    <a:pt x="2466907" y="697313"/>
                  </a:lnTo>
                  <a:lnTo>
                    <a:pt x="1289370" y="605215"/>
                  </a:lnTo>
                  <a:lnTo>
                    <a:pt x="6579" y="5196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2885689-7768-76B9-9BA2-45435683713B}"/>
                </a:ext>
              </a:extLst>
            </p:cNvPr>
            <p:cNvGrpSpPr/>
            <p:nvPr/>
          </p:nvGrpSpPr>
          <p:grpSpPr>
            <a:xfrm rot="846442">
              <a:off x="8620826" y="4761323"/>
              <a:ext cx="438326" cy="127993"/>
              <a:chOff x="2070900" y="-317896"/>
              <a:chExt cx="1644575" cy="480231"/>
            </a:xfrm>
            <a:solidFill>
              <a:schemeClr val="bg2">
                <a:lumMod val="50000"/>
              </a:schemeClr>
            </a:solidFill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F021761D-DDCD-40D6-89DB-6E0BC1598EEA}"/>
                  </a:ext>
                </a:extLst>
              </p:cNvPr>
              <p:cNvSpPr/>
              <p:nvPr/>
            </p:nvSpPr>
            <p:spPr>
              <a:xfrm>
                <a:off x="2176113" y="-294841"/>
                <a:ext cx="1539362" cy="4341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18" name="Flowchart: Manual Operation 117">
                <a:extLst>
                  <a:ext uri="{FF2B5EF4-FFF2-40B4-BE49-F238E27FC236}">
                    <a16:creationId xmlns:a16="http://schemas.microsoft.com/office/drawing/2014/main" id="{FBD5C809-F383-C762-CC13-8B0F68DC510A}"/>
                  </a:ext>
                </a:extLst>
              </p:cNvPr>
              <p:cNvSpPr/>
              <p:nvPr/>
            </p:nvSpPr>
            <p:spPr>
              <a:xfrm rot="5400000">
                <a:off x="1926170" y="-173166"/>
                <a:ext cx="480231" cy="190771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CE9AD2E3-195F-649B-B6AD-4B9F16DB6F6D}"/>
                </a:ext>
              </a:extLst>
            </p:cNvPr>
            <p:cNvSpPr/>
            <p:nvPr/>
          </p:nvSpPr>
          <p:spPr>
            <a:xfrm>
              <a:off x="-21434" y="5216695"/>
              <a:ext cx="12531883" cy="460489"/>
            </a:xfrm>
            <a:custGeom>
              <a:avLst/>
              <a:gdLst>
                <a:gd name="connsiteX0" fmla="*/ 0 w 10341272"/>
                <a:gd name="connsiteY0" fmla="*/ 118411 h 460489"/>
                <a:gd name="connsiteX1" fmla="*/ 486803 w 10341272"/>
                <a:gd name="connsiteY1" fmla="*/ 46049 h 460489"/>
                <a:gd name="connsiteX2" fmla="*/ 815723 w 10341272"/>
                <a:gd name="connsiteY2" fmla="*/ 111833 h 460489"/>
                <a:gd name="connsiteX3" fmla="*/ 1170958 w 10341272"/>
                <a:gd name="connsiteY3" fmla="*/ 39470 h 460489"/>
                <a:gd name="connsiteX4" fmla="*/ 1565663 w 10341272"/>
                <a:gd name="connsiteY4" fmla="*/ 19735 h 460489"/>
                <a:gd name="connsiteX5" fmla="*/ 1815643 w 10341272"/>
                <a:gd name="connsiteY5" fmla="*/ 98676 h 460489"/>
                <a:gd name="connsiteX6" fmla="*/ 2295867 w 10341272"/>
                <a:gd name="connsiteY6" fmla="*/ 59205 h 460489"/>
                <a:gd name="connsiteX7" fmla="*/ 2355073 w 10341272"/>
                <a:gd name="connsiteY7" fmla="*/ 65784 h 460489"/>
                <a:gd name="connsiteX8" fmla="*/ 2657680 w 10341272"/>
                <a:gd name="connsiteY8" fmla="*/ 177617 h 460489"/>
                <a:gd name="connsiteX9" fmla="*/ 2743200 w 10341272"/>
                <a:gd name="connsiteY9" fmla="*/ 203931 h 460489"/>
                <a:gd name="connsiteX10" fmla="*/ 3210267 w 10341272"/>
                <a:gd name="connsiteY10" fmla="*/ 124990 h 460489"/>
                <a:gd name="connsiteX11" fmla="*/ 4216765 w 10341272"/>
                <a:gd name="connsiteY11" fmla="*/ 0 h 460489"/>
                <a:gd name="connsiteX12" fmla="*/ 4374647 w 10341272"/>
                <a:gd name="connsiteY12" fmla="*/ 98676 h 460489"/>
                <a:gd name="connsiteX13" fmla="*/ 4493059 w 10341272"/>
                <a:gd name="connsiteY13" fmla="*/ 92097 h 460489"/>
                <a:gd name="connsiteX14" fmla="*/ 4736460 w 10341272"/>
                <a:gd name="connsiteY14" fmla="*/ 72362 h 460489"/>
                <a:gd name="connsiteX15" fmla="*/ 4769352 w 10341272"/>
                <a:gd name="connsiteY15" fmla="*/ 65784 h 460489"/>
                <a:gd name="connsiteX16" fmla="*/ 5282469 w 10341272"/>
                <a:gd name="connsiteY16" fmla="*/ 65784 h 460489"/>
                <a:gd name="connsiteX17" fmla="*/ 5552184 w 10341272"/>
                <a:gd name="connsiteY17" fmla="*/ 13156 h 460489"/>
                <a:gd name="connsiteX18" fmla="*/ 5907418 w 10341272"/>
                <a:gd name="connsiteY18" fmla="*/ 32892 h 460489"/>
                <a:gd name="connsiteX19" fmla="*/ 6479741 w 10341272"/>
                <a:gd name="connsiteY19" fmla="*/ 85519 h 460489"/>
                <a:gd name="connsiteX20" fmla="*/ 6881024 w 10341272"/>
                <a:gd name="connsiteY20" fmla="*/ 26313 h 460489"/>
                <a:gd name="connsiteX21" fmla="*/ 7117847 w 10341272"/>
                <a:gd name="connsiteY21" fmla="*/ 92097 h 460489"/>
                <a:gd name="connsiteX22" fmla="*/ 7637542 w 10341272"/>
                <a:gd name="connsiteY22" fmla="*/ 59205 h 460489"/>
                <a:gd name="connsiteX23" fmla="*/ 7854630 w 10341272"/>
                <a:gd name="connsiteY23" fmla="*/ 78941 h 460489"/>
                <a:gd name="connsiteX24" fmla="*/ 7913836 w 10341272"/>
                <a:gd name="connsiteY24" fmla="*/ 92097 h 460489"/>
                <a:gd name="connsiteX25" fmla="*/ 8130923 w 10341272"/>
                <a:gd name="connsiteY25" fmla="*/ 32892 h 460489"/>
                <a:gd name="connsiteX26" fmla="*/ 8453266 w 10341272"/>
                <a:gd name="connsiteY26" fmla="*/ 26313 h 460489"/>
                <a:gd name="connsiteX27" fmla="*/ 8657197 w 10341272"/>
                <a:gd name="connsiteY27" fmla="*/ 78941 h 460489"/>
                <a:gd name="connsiteX28" fmla="*/ 8972961 w 10341272"/>
                <a:gd name="connsiteY28" fmla="*/ 39470 h 460489"/>
                <a:gd name="connsiteX29" fmla="*/ 9255833 w 10341272"/>
                <a:gd name="connsiteY29" fmla="*/ 39470 h 460489"/>
                <a:gd name="connsiteX30" fmla="*/ 9518969 w 10341272"/>
                <a:gd name="connsiteY30" fmla="*/ 46049 h 460489"/>
                <a:gd name="connsiteX31" fmla="*/ 10018929 w 10341272"/>
                <a:gd name="connsiteY31" fmla="*/ 131568 h 460489"/>
                <a:gd name="connsiteX32" fmla="*/ 10334693 w 10341272"/>
                <a:gd name="connsiteY32" fmla="*/ 203931 h 460489"/>
                <a:gd name="connsiteX33" fmla="*/ 10341272 w 10341272"/>
                <a:gd name="connsiteY33" fmla="*/ 460489 h 460489"/>
                <a:gd name="connsiteX34" fmla="*/ 0 w 10341272"/>
                <a:gd name="connsiteY34" fmla="*/ 460489 h 460489"/>
                <a:gd name="connsiteX35" fmla="*/ 0 w 10341272"/>
                <a:gd name="connsiteY35" fmla="*/ 118411 h 46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341272" h="460489">
                  <a:moveTo>
                    <a:pt x="0" y="118411"/>
                  </a:moveTo>
                  <a:lnTo>
                    <a:pt x="486803" y="46049"/>
                  </a:lnTo>
                  <a:lnTo>
                    <a:pt x="815723" y="111833"/>
                  </a:lnTo>
                  <a:lnTo>
                    <a:pt x="1170958" y="39470"/>
                  </a:lnTo>
                  <a:lnTo>
                    <a:pt x="1565663" y="19735"/>
                  </a:lnTo>
                  <a:lnTo>
                    <a:pt x="1815643" y="98676"/>
                  </a:lnTo>
                  <a:lnTo>
                    <a:pt x="2295867" y="59205"/>
                  </a:lnTo>
                  <a:lnTo>
                    <a:pt x="2355073" y="65784"/>
                  </a:lnTo>
                  <a:lnTo>
                    <a:pt x="2657680" y="177617"/>
                  </a:lnTo>
                  <a:cubicBezTo>
                    <a:pt x="2720777" y="201278"/>
                    <a:pt x="2691936" y="193677"/>
                    <a:pt x="2743200" y="203931"/>
                  </a:cubicBezTo>
                  <a:lnTo>
                    <a:pt x="3210267" y="124990"/>
                  </a:lnTo>
                  <a:lnTo>
                    <a:pt x="4216765" y="0"/>
                  </a:lnTo>
                  <a:lnTo>
                    <a:pt x="4374647" y="98676"/>
                  </a:lnTo>
                  <a:lnTo>
                    <a:pt x="4493059" y="92097"/>
                  </a:lnTo>
                  <a:lnTo>
                    <a:pt x="4736460" y="72362"/>
                  </a:lnTo>
                  <a:lnTo>
                    <a:pt x="4769352" y="65784"/>
                  </a:lnTo>
                  <a:lnTo>
                    <a:pt x="5282469" y="65784"/>
                  </a:lnTo>
                  <a:lnTo>
                    <a:pt x="5552184" y="13156"/>
                  </a:lnTo>
                  <a:lnTo>
                    <a:pt x="5907418" y="32892"/>
                  </a:lnTo>
                  <a:lnTo>
                    <a:pt x="6479741" y="85519"/>
                  </a:lnTo>
                  <a:lnTo>
                    <a:pt x="6881024" y="26313"/>
                  </a:lnTo>
                  <a:lnTo>
                    <a:pt x="7117847" y="92097"/>
                  </a:lnTo>
                  <a:lnTo>
                    <a:pt x="7637542" y="59205"/>
                  </a:lnTo>
                  <a:lnTo>
                    <a:pt x="7854630" y="78941"/>
                  </a:lnTo>
                  <a:lnTo>
                    <a:pt x="7913836" y="92097"/>
                  </a:lnTo>
                  <a:lnTo>
                    <a:pt x="8130923" y="32892"/>
                  </a:lnTo>
                  <a:cubicBezTo>
                    <a:pt x="8317207" y="22542"/>
                    <a:pt x="8209803" y="26313"/>
                    <a:pt x="8453266" y="26313"/>
                  </a:cubicBezTo>
                  <a:lnTo>
                    <a:pt x="8657197" y="78941"/>
                  </a:lnTo>
                  <a:lnTo>
                    <a:pt x="8972961" y="39470"/>
                  </a:lnTo>
                  <a:lnTo>
                    <a:pt x="9255833" y="39470"/>
                  </a:lnTo>
                  <a:lnTo>
                    <a:pt x="9518969" y="46049"/>
                  </a:lnTo>
                  <a:lnTo>
                    <a:pt x="10018929" y="131568"/>
                  </a:lnTo>
                  <a:lnTo>
                    <a:pt x="10334693" y="203931"/>
                  </a:lnTo>
                  <a:lnTo>
                    <a:pt x="10341272" y="460489"/>
                  </a:lnTo>
                  <a:lnTo>
                    <a:pt x="0" y="460489"/>
                  </a:lnTo>
                  <a:lnTo>
                    <a:pt x="0" y="118411"/>
                  </a:lnTo>
                  <a:close/>
                </a:path>
              </a:pathLst>
            </a:custGeom>
            <a:solidFill>
              <a:srgbClr val="BB8D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7F333A0-5B21-A3D6-1368-0138D6DBDD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47741" y="4836544"/>
              <a:ext cx="1761025" cy="122121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847D1FF-9393-73E2-432A-C314A11CAD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46514" y="4201213"/>
              <a:ext cx="833741" cy="460489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963503CE-D2C9-F4A8-D9F6-835DE06FE254}"/>
                </a:ext>
              </a:extLst>
            </p:cNvPr>
            <p:cNvGrpSpPr/>
            <p:nvPr/>
          </p:nvGrpSpPr>
          <p:grpSpPr>
            <a:xfrm rot="10280348" flipH="1">
              <a:off x="2797439" y="1522986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D6E1ED11-26E3-2EBE-1F5E-7FC99F5CBB11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14" name="Flowchart: Manual Operation 113">
                <a:extLst>
                  <a:ext uri="{FF2B5EF4-FFF2-40B4-BE49-F238E27FC236}">
                    <a16:creationId xmlns:a16="http://schemas.microsoft.com/office/drawing/2014/main" id="{1AD5F15A-B219-D2E7-59CA-FDA23D256C4B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2F5CF2E-2D50-23CA-E117-403BD65FBD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08126" y="1750695"/>
              <a:ext cx="232705" cy="941155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18238C98-8B1F-4DC7-EFD8-88A5E4F2AA93}"/>
                </a:ext>
              </a:extLst>
            </p:cNvPr>
            <p:cNvGrpSpPr/>
            <p:nvPr/>
          </p:nvGrpSpPr>
          <p:grpSpPr>
            <a:xfrm>
              <a:off x="1785949" y="2099984"/>
              <a:ext cx="5969914" cy="2989215"/>
              <a:chOff x="1785949" y="2099984"/>
              <a:chExt cx="5969914" cy="2989215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6908E3A8-4643-6168-8381-88481696BE29}"/>
                  </a:ext>
                </a:extLst>
              </p:cNvPr>
              <p:cNvGrpSpPr/>
              <p:nvPr/>
            </p:nvGrpSpPr>
            <p:grpSpPr>
              <a:xfrm>
                <a:off x="1785949" y="2724568"/>
                <a:ext cx="2165979" cy="704432"/>
                <a:chOff x="1920900" y="2724568"/>
                <a:chExt cx="1644604" cy="596815"/>
              </a:xfrm>
            </p:grpSpPr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190ABFEC-933E-B2D9-87CB-4CD3A3AEE135}"/>
                    </a:ext>
                  </a:extLst>
                </p:cNvPr>
                <p:cNvGrpSpPr/>
                <p:nvPr/>
              </p:nvGrpSpPr>
              <p:grpSpPr>
                <a:xfrm>
                  <a:off x="1920900" y="2724568"/>
                  <a:ext cx="1644604" cy="480226"/>
                  <a:chOff x="230245" y="144724"/>
                  <a:chExt cx="1644604" cy="480226"/>
                </a:xfrm>
              </p:grpSpPr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5C4D512C-7C6B-1A20-8758-E29E3783F5FE}"/>
                      </a:ext>
                    </a:extLst>
                  </p:cNvPr>
                  <p:cNvSpPr/>
                  <p:nvPr/>
                </p:nvSpPr>
                <p:spPr>
                  <a:xfrm>
                    <a:off x="335499" y="167750"/>
                    <a:ext cx="1539350" cy="434175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Mothership</a:t>
                    </a:r>
                  </a:p>
                </p:txBody>
              </p:sp>
              <p:sp>
                <p:nvSpPr>
                  <p:cNvPr id="112" name="Flowchart: Manual Operation 111">
                    <a:extLst>
                      <a:ext uri="{FF2B5EF4-FFF2-40B4-BE49-F238E27FC236}">
                        <a16:creationId xmlns:a16="http://schemas.microsoft.com/office/drawing/2014/main" id="{7F14BADE-D280-EBED-C5CE-61F8CC32924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5519" y="289450"/>
                    <a:ext cx="480226" cy="190774"/>
                  </a:xfrm>
                  <a:prstGeom prst="flowChartManualOperation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A1D23CEA-B2A0-A8B9-7CAD-D16311BC1B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66719" y="3117086"/>
                  <a:ext cx="218821" cy="204297"/>
                </a:xfrm>
                <a:prstGeom prst="lin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2D85332B-3E0E-AC1F-2953-4BA8E4AF2C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0045" y="3117086"/>
                  <a:ext cx="218821" cy="204297"/>
                </a:xfrm>
                <a:prstGeom prst="lin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586BAB7A-5AF6-859A-B4EF-25606FEED65A}"/>
                  </a:ext>
                </a:extLst>
              </p:cNvPr>
              <p:cNvGrpSpPr/>
              <p:nvPr/>
            </p:nvGrpSpPr>
            <p:grpSpPr>
              <a:xfrm rot="20700000">
                <a:off x="6357632" y="3354862"/>
                <a:ext cx="438329" cy="127992"/>
                <a:chOff x="804476" y="-306007"/>
                <a:chExt cx="1644592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B5EDC0D1-B322-6ABE-FAA0-02AD4E303452}"/>
                    </a:ext>
                  </a:extLst>
                </p:cNvPr>
                <p:cNvSpPr/>
                <p:nvPr/>
              </p:nvSpPr>
              <p:spPr>
                <a:xfrm>
                  <a:off x="909722" y="-282997"/>
                  <a:ext cx="1539346" cy="4341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7" name="Flowchart: Manual Operation 106">
                  <a:extLst>
                    <a:ext uri="{FF2B5EF4-FFF2-40B4-BE49-F238E27FC236}">
                      <a16:creationId xmlns:a16="http://schemas.microsoft.com/office/drawing/2014/main" id="{CD738CE3-F637-CA99-2B4C-77C7296CD8B4}"/>
                    </a:ext>
                  </a:extLst>
                </p:cNvPr>
                <p:cNvSpPr/>
                <p:nvPr/>
              </p:nvSpPr>
              <p:spPr>
                <a:xfrm rot="5400000">
                  <a:off x="659749" y="-161280"/>
                  <a:ext cx="480226" cy="190772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0649B24D-23ED-BF19-EC28-35E6BF53D9F8}"/>
                  </a:ext>
                </a:extLst>
              </p:cNvPr>
              <p:cNvGrpSpPr/>
              <p:nvPr/>
            </p:nvGrpSpPr>
            <p:grpSpPr>
              <a:xfrm rot="10452052">
                <a:off x="6173616" y="4961206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E9CA5D73-E570-51F5-56E3-F71ADB931506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5" name="Flowchart: Manual Operation 104">
                  <a:extLst>
                    <a:ext uri="{FF2B5EF4-FFF2-40B4-BE49-F238E27FC236}">
                      <a16:creationId xmlns:a16="http://schemas.microsoft.com/office/drawing/2014/main" id="{56C1E626-D8C2-E3F7-E107-D4D10FCE7444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DBD188CD-55DC-5B72-3835-FF58D7C70905}"/>
                  </a:ext>
                </a:extLst>
              </p:cNvPr>
              <p:cNvGrpSpPr/>
              <p:nvPr/>
            </p:nvGrpSpPr>
            <p:grpSpPr>
              <a:xfrm rot="21149598" flipH="1">
                <a:off x="4556261" y="3316017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CFCC4D84-3F4B-AD06-D4FB-764BDAD9A7D6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3" name="Flowchart: Manual Operation 102">
                  <a:extLst>
                    <a:ext uri="{FF2B5EF4-FFF2-40B4-BE49-F238E27FC236}">
                      <a16:creationId xmlns:a16="http://schemas.microsoft.com/office/drawing/2014/main" id="{8CB5374A-F73E-E6B7-3F9C-131988A63760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73172658-9669-365E-5B9F-AE1C138738F4}"/>
                  </a:ext>
                </a:extLst>
              </p:cNvPr>
              <p:cNvGrpSpPr/>
              <p:nvPr/>
            </p:nvGrpSpPr>
            <p:grpSpPr>
              <a:xfrm rot="401509">
                <a:off x="4229881" y="4476593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D9B970B2-7BFC-5583-D437-70B9FFE7EAE3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1" name="Flowchart: Manual Operation 100">
                  <a:extLst>
                    <a:ext uri="{FF2B5EF4-FFF2-40B4-BE49-F238E27FC236}">
                      <a16:creationId xmlns:a16="http://schemas.microsoft.com/office/drawing/2014/main" id="{B1B33145-61C0-5F2D-83BA-91CC8CE96506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C972439E-E3CF-C6DD-AC31-CC1C52232F10}"/>
                  </a:ext>
                </a:extLst>
              </p:cNvPr>
              <p:cNvGrpSpPr/>
              <p:nvPr/>
            </p:nvGrpSpPr>
            <p:grpSpPr>
              <a:xfrm rot="19204942" flipH="1">
                <a:off x="5392111" y="2099984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D11E5A4D-3942-87A9-C270-2963BA7A171D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99" name="Flowchart: Manual Operation 98">
                  <a:extLst>
                    <a:ext uri="{FF2B5EF4-FFF2-40B4-BE49-F238E27FC236}">
                      <a16:creationId xmlns:a16="http://schemas.microsoft.com/office/drawing/2014/main" id="{2DE8A046-A44E-16B5-397B-112C2AD368AD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9EF74612-62E0-EE97-BDF5-32DF697F9B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30481" y="2319827"/>
                <a:ext cx="1275173" cy="642104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2EBD2D70-4FC0-C854-366C-5D826E553D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2271" y="3117086"/>
                <a:ext cx="477507" cy="189320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0DD5933F-645F-028F-7A01-42CF8F9832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9849" y="3243768"/>
                <a:ext cx="474642" cy="1143904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2E2111E-05D2-DD2A-B444-4ABA545BDD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46727" y="4584537"/>
                <a:ext cx="1317855" cy="403051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30F311FF-9A25-5B67-18B1-99BCD62E14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2285" y="3438797"/>
                <a:ext cx="1116606" cy="39403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E31FE795-F654-97E6-93AC-8BD7E638AB23}"/>
                  </a:ext>
                </a:extLst>
              </p:cNvPr>
              <p:cNvGrpSpPr/>
              <p:nvPr/>
            </p:nvGrpSpPr>
            <p:grpSpPr>
              <a:xfrm rot="2221522">
                <a:off x="7317531" y="3896952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78B03BBD-D6F0-AF6E-2927-EB103CFAFA32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97" name="Flowchart: Manual Operation 96">
                  <a:extLst>
                    <a:ext uri="{FF2B5EF4-FFF2-40B4-BE49-F238E27FC236}">
                      <a16:creationId xmlns:a16="http://schemas.microsoft.com/office/drawing/2014/main" id="{6DC3D374-723C-0ADE-66F1-3895AAE7CAA0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51088E85-16BB-3A3F-FB21-A204BAAD58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47741" y="3491042"/>
                <a:ext cx="460023" cy="325638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3FCF40EE-C515-837F-97C5-2F2630CB4E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07112" y="4084156"/>
                <a:ext cx="833741" cy="773131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0C7CADB4-C549-832A-91F6-857344AFB7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95656" y="3644184"/>
                <a:ext cx="35122" cy="1192360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0FAB412-D514-1EAC-5086-7D0652F64C83}"/>
                </a:ext>
              </a:extLst>
            </p:cNvPr>
            <p:cNvSpPr/>
            <p:nvPr/>
          </p:nvSpPr>
          <p:spPr>
            <a:xfrm>
              <a:off x="7920265" y="1374583"/>
              <a:ext cx="3811981" cy="8997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ysClr val="windowText" lastClr="000000"/>
                  </a:solidFill>
                </a:rPr>
                <a:t>Deploying multi-robot team in marine under-ice environments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12DAFAC-5896-BF90-1327-FE9DC2AB0866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0A1A34-34C6-6699-5E3B-27F23A87E93A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D2F694D-4B28-4268-74C3-076E7510EFB3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015AE63-191B-3C3A-275D-E7E626E7B294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D707E07-5299-4B8A-C95D-EC4CBA7DB6D9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518301-6E4A-C58B-A66E-3A680FF51ED0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3A4463D-7174-4851-B2F1-E4D143A5F7B3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4498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A934F-7226-C553-E26D-97B03A59B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Multi-AUV Mission Planning Frameworks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7EA92-3761-75E5-D22B-54B2DD758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925966-0162-9827-7011-79969297B3D9}"/>
              </a:ext>
            </a:extLst>
          </p:cNvPr>
          <p:cNvSpPr txBox="1"/>
          <p:nvPr/>
        </p:nvSpPr>
        <p:spPr>
          <a:xfrm>
            <a:off x="1271751" y="999089"/>
            <a:ext cx="4172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Decentralized coordination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DDB25A-6926-1850-3F19-AEBF84A090EB}"/>
              </a:ext>
            </a:extLst>
          </p:cNvPr>
          <p:cNvSpPr txBox="1"/>
          <p:nvPr/>
        </p:nvSpPr>
        <p:spPr>
          <a:xfrm>
            <a:off x="6198719" y="999089"/>
            <a:ext cx="46085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Centralized coordination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572A0F-1708-DD71-C9BA-3758E3EE3D15}"/>
              </a:ext>
            </a:extLst>
          </p:cNvPr>
          <p:cNvSpPr txBox="1"/>
          <p:nvPr/>
        </p:nvSpPr>
        <p:spPr>
          <a:xfrm>
            <a:off x="3735248" y="3723091"/>
            <a:ext cx="4608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Hybrid coordination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36962D-537E-912E-1AD3-A12498D7C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458" y="4124240"/>
            <a:ext cx="3853073" cy="20285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263D0A-2DB8-BC66-E6F3-F1F993F1D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690" y="4124240"/>
            <a:ext cx="2440875" cy="20285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6A1327-01BB-974E-2CA6-4765A40F4FEA}"/>
              </a:ext>
            </a:extLst>
          </p:cNvPr>
          <p:cNvSpPr txBox="1"/>
          <p:nvPr/>
        </p:nvSpPr>
        <p:spPr>
          <a:xfrm>
            <a:off x="6473245" y="6152805"/>
            <a:ext cx="2623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MahmoudZadeh</a:t>
            </a:r>
            <a:r>
              <a:rPr lang="en-US" sz="900" dirty="0"/>
              <a:t> &amp; Yazdani (2023), Ocean Engineering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60572B-EB06-E3C6-50A1-98447B109D8E}"/>
              </a:ext>
            </a:extLst>
          </p:cNvPr>
          <p:cNvSpPr txBox="1"/>
          <p:nvPr/>
        </p:nvSpPr>
        <p:spPr>
          <a:xfrm>
            <a:off x="2836498" y="6113720"/>
            <a:ext cx="3452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ighlight>
                  <a:srgbClr val="FFFF00"/>
                </a:highlight>
              </a:rPr>
              <a:t>TODO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DB01B0-5BC0-50CB-A4C1-2FE8B883F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8677" y="1390010"/>
            <a:ext cx="2978754" cy="197241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28D7055-7AF1-8C45-A211-DE9D08BCB5CC}"/>
              </a:ext>
            </a:extLst>
          </p:cNvPr>
          <p:cNvSpPr txBox="1"/>
          <p:nvPr/>
        </p:nvSpPr>
        <p:spPr>
          <a:xfrm>
            <a:off x="1811867" y="3361441"/>
            <a:ext cx="30355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ighlight>
                  <a:srgbClr val="FFFF00"/>
                </a:highlight>
              </a:rPr>
              <a:t>TODO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A0803A-E146-4FDF-BC1B-C11EE7A53F5B}"/>
              </a:ext>
            </a:extLst>
          </p:cNvPr>
          <p:cNvSpPr/>
          <p:nvPr/>
        </p:nvSpPr>
        <p:spPr>
          <a:xfrm>
            <a:off x="7273159" y="1399199"/>
            <a:ext cx="2978754" cy="16382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B09AE1E-5B7C-9B38-78D7-1F2CED9B15AA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7D6BF3C-A0C1-0096-2852-04135D356412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A0BE102-A29A-D04F-2E06-C031BB38B94A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09A1D3-F5EC-CC58-FDB9-3C86CB58142C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96B55D2-44B7-DE7D-DD7F-6B574DCD601D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3169D14-EB91-287C-FC44-EAE2907CAA9E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883A9E2-E212-A6E3-0948-7D593DABD7E0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A5BE444E-CDF7-498A-C147-D698B39458F2}"/>
              </a:ext>
            </a:extLst>
          </p:cNvPr>
          <p:cNvSpPr txBox="1"/>
          <p:nvPr/>
        </p:nvSpPr>
        <p:spPr>
          <a:xfrm>
            <a:off x="7216349" y="3311434"/>
            <a:ext cx="30355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ighlight>
                  <a:srgbClr val="FFFF00"/>
                </a:highlight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3829758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4E4C2-D42A-CD08-368B-A1EEC9668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Research Gap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0AAFE1-9377-FD3E-39EB-45089A3E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6E3C66-D2B4-2F1E-1FFB-D47C01C0B573}"/>
              </a:ext>
            </a:extLst>
          </p:cNvPr>
          <p:cNvSpPr/>
          <p:nvPr/>
        </p:nvSpPr>
        <p:spPr>
          <a:xfrm>
            <a:off x="838200" y="2405675"/>
            <a:ext cx="10515600" cy="176121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How can we leverage a Mothership’s global perspective and computational advantages to bolster decentralized Passenger mission planning routines?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3C3021B-3840-FD45-DCAC-F96D3DF8F591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4D757AA-49E2-26ED-7B42-2BB2B0426138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F32438F-07DA-788A-7219-3DBD40FCF6D7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519CB4-5D64-DB81-D9C3-66F2973D79B3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68F4091-76AF-3AAA-70D2-617EE3E92473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6A1F6E6-E1EF-9E5B-8F96-BE066CBD91C2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8D7A561-8160-A06F-1341-73487EC94F5B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1231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56D61-9150-5A7C-D138-5EFF17BE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D0D09-5442-FCC1-9D02-D7F39A87B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/>
              <a:t>Introduction: </a:t>
            </a:r>
            <a:r>
              <a:rPr lang="en-US" dirty="0"/>
              <a:t>Mothership-Passenger systems and underwater multi-robot mission planning</a:t>
            </a:r>
          </a:p>
          <a:p>
            <a:pPr>
              <a:spcAft>
                <a:spcPts val="1200"/>
              </a:spcAft>
            </a:pPr>
            <a:r>
              <a:rPr lang="en-US" b="1" dirty="0"/>
              <a:t>Contribution 1: </a:t>
            </a:r>
            <a:r>
              <a:rPr lang="en-US" dirty="0"/>
              <a:t>Hybrid-decentralization for multi-robot orienteering with Mothership-Passenger systems</a:t>
            </a:r>
          </a:p>
          <a:p>
            <a:pPr>
              <a:spcAft>
                <a:spcPts val="1200"/>
              </a:spcAft>
            </a:pPr>
            <a:r>
              <a:rPr lang="en-US" b="1" dirty="0"/>
              <a:t>Contribution 2: </a:t>
            </a:r>
            <a:r>
              <a:rPr lang="en-US" dirty="0"/>
              <a:t>Learning-based coordination for passenger robots in complex task domains</a:t>
            </a:r>
          </a:p>
          <a:p>
            <a:pPr>
              <a:spcAft>
                <a:spcPts val="1200"/>
              </a:spcAft>
            </a:pPr>
            <a:r>
              <a:rPr lang="en-US" b="1" dirty="0"/>
              <a:t>Summary: </a:t>
            </a:r>
            <a:r>
              <a:rPr lang="en-US" dirty="0"/>
              <a:t>Conclusions, contributions, and 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698EE-CFF3-450E-65EC-8D3CA6F39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2A8A32-A8F1-FA23-4B5D-BE9A22E69ED7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2A51A3E-5827-36DD-30D1-A391AEDE84A2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C56DE48-FA2C-BF85-995F-966AA68C373D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D316BE9-BE30-1D0D-47E1-BF0CAA5D04B4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53A22A-D400-C3BF-8027-B70ABFA857D8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5A95236-DC19-6380-ADE7-8373EC5BCF2D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1A02399-F320-9D85-303A-ED8C72CCA1F0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4267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2357B-1821-4571-3B20-A8FF7324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b="1" dirty="0"/>
              <a:t>Hybrid Decentralization for Multi-Robot Orienteering with</a:t>
            </a:r>
            <a:br>
              <a:rPr lang="en-US" sz="4800" b="1" dirty="0"/>
            </a:br>
            <a:r>
              <a:rPr lang="en-US" sz="4800" b="1" dirty="0"/>
              <a:t>Mothership-Passenger Systems</a:t>
            </a:r>
            <a:endParaRPr lang="en-US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DDEB1-53B5-B06F-3CAA-ED3F964FB3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258A57-D3BC-F562-2CF0-D669C064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8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DA4A31-2DD8-537F-56DB-121ACBC56A2A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99D786C-FE62-ABDE-05B5-D8B9E6075458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C3BA35D-1C9F-C5DB-2296-AF1AEB4AC68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CD39D45-5E33-4173-6B5B-166A22F43D82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33EA0A2-C779-217A-DB12-1BA3C88FE083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8B3497-797F-7948-CE3A-4849A83371BF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3554A53-7A76-B050-6BAA-90F1110A5E10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444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7713</TotalTime>
  <Words>1748</Words>
  <Application>Microsoft Office PowerPoint</Application>
  <PresentationFormat>Widescreen</PresentationFormat>
  <Paragraphs>422</Paragraphs>
  <Slides>45</Slides>
  <Notes>20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Aptos</vt:lpstr>
      <vt:lpstr>Aptos Display</vt:lpstr>
      <vt:lpstr>Arial</vt:lpstr>
      <vt:lpstr>Cambria Math</vt:lpstr>
      <vt:lpstr>Courier New</vt:lpstr>
      <vt:lpstr>Times New Roman</vt:lpstr>
      <vt:lpstr>Verdana</vt:lpstr>
      <vt:lpstr>Office Theme</vt:lpstr>
      <vt:lpstr>Multi-Robot Coordination in Underwater Mothership-Passenger Systems</vt:lpstr>
      <vt:lpstr>PowerPoint Presentation</vt:lpstr>
      <vt:lpstr>Ocean-Terminating Glaciers are Data-Rich, but Hazardous</vt:lpstr>
      <vt:lpstr>Data Collection with Autonomous Underwater Vehicles (AUVs)</vt:lpstr>
      <vt:lpstr>Mothership-Passenger Systems</vt:lpstr>
      <vt:lpstr>Multi-AUV Mission Planning Frameworks</vt:lpstr>
      <vt:lpstr>Research Gap</vt:lpstr>
      <vt:lpstr>Outline</vt:lpstr>
      <vt:lpstr>Hybrid Decentralization for Multi-Robot Orienteering with Mothership-Passenger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Contribution 1 Publications</vt:lpstr>
      <vt:lpstr>Learning-Based Coordination for  Passenger Robots in Complex Task Domains</vt:lpstr>
      <vt:lpstr>Multi-Robot Coordination for Complex Tasks</vt:lpstr>
      <vt:lpstr>Decentralized, Role-Based Coordination</vt:lpstr>
      <vt:lpstr>PowerPoint Presentation</vt:lpstr>
      <vt:lpstr>Emergent Behaviors with Reinforcement Learning</vt:lpstr>
      <vt:lpstr>Mothership-Coordinated Adaptive Passenger Specializations (MCAPS)</vt:lpstr>
      <vt:lpstr>MCAPS contd.</vt:lpstr>
      <vt:lpstr>Training the Coordination Policy</vt:lpstr>
      <vt:lpstr>Simulation Environment</vt:lpstr>
      <vt:lpstr>Training Evaluation – Specialization Adaptation</vt:lpstr>
      <vt:lpstr>Evaluations Against Hybrid-Decentralized &amp; Heuristics </vt:lpstr>
      <vt:lpstr>Evaluations Discussion?</vt:lpstr>
      <vt:lpstr>Hardware Trials</vt:lpstr>
      <vt:lpstr>Greedy vs Coordinated Hardware Deployments</vt:lpstr>
      <vt:lpstr>Hardware Discussion?</vt:lpstr>
      <vt:lpstr>Contribution 2 Conclusions</vt:lpstr>
      <vt:lpstr>Conclusions</vt:lpstr>
      <vt:lpstr>Thesis Summary</vt:lpstr>
      <vt:lpstr>Thesis Contributions</vt:lpstr>
      <vt:lpstr>Future Work</vt:lpstr>
      <vt:lpstr>PowerPoint Presentation</vt:lpstr>
      <vt:lpstr>Image References</vt:lpstr>
      <vt:lpstr>Marine Mothership-Passenger Platforms</vt:lpstr>
      <vt:lpstr>Marine Mothership-Passenger Platforms</vt:lpstr>
      <vt:lpstr>Gap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Butler, Nathan</dc:creator>
  <cp:lastModifiedBy>Butler, Nathan</cp:lastModifiedBy>
  <cp:revision>37</cp:revision>
  <dcterms:created xsi:type="dcterms:W3CDTF">2025-05-05T17:12:51Z</dcterms:created>
  <dcterms:modified xsi:type="dcterms:W3CDTF">2025-09-04T02:59:36Z</dcterms:modified>
</cp:coreProperties>
</file>